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68" r:id="rId2"/>
    <p:sldId id="498" r:id="rId3"/>
    <p:sldId id="501" r:id="rId4"/>
    <p:sldId id="542" r:id="rId5"/>
    <p:sldId id="537" r:id="rId6"/>
    <p:sldId id="538" r:id="rId7"/>
    <p:sldId id="543" r:id="rId8"/>
    <p:sldId id="544" r:id="rId9"/>
    <p:sldId id="545" r:id="rId10"/>
    <p:sldId id="546" r:id="rId11"/>
    <p:sldId id="547" r:id="rId12"/>
    <p:sldId id="548" r:id="rId13"/>
    <p:sldId id="539" r:id="rId14"/>
    <p:sldId id="540" r:id="rId15"/>
    <p:sldId id="541" r:id="rId16"/>
    <p:sldId id="264"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A00"/>
    <a:srgbClr val="766363"/>
    <a:srgbClr val="FFF5EA"/>
    <a:srgbClr val="00324D"/>
    <a:srgbClr val="FF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6369"/>
  </p:normalViewPr>
  <p:slideViewPr>
    <p:cSldViewPr snapToGrid="0">
      <p:cViewPr varScale="1">
        <p:scale>
          <a:sx n="96" d="100"/>
          <a:sy n="96" d="100"/>
        </p:scale>
        <p:origin x="131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533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999AFE6-721E-1D92-FFC0-72E02DBB97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BA598C0A-ECF9-B897-80D5-1AE7ABA30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69B9F-131C-2846-AB8F-CEE154B4CAEB}" type="datetimeFigureOut">
              <a:rPr lang="es-CO" smtClean="0"/>
              <a:t>26/05/2025</a:t>
            </a:fld>
            <a:endParaRPr lang="es-CO"/>
          </a:p>
        </p:txBody>
      </p:sp>
      <p:sp>
        <p:nvSpPr>
          <p:cNvPr id="4" name="Marcador de pie de página 3">
            <a:extLst>
              <a:ext uri="{FF2B5EF4-FFF2-40B4-BE49-F238E27FC236}">
                <a16:creationId xmlns:a16="http://schemas.microsoft.com/office/drawing/2014/main" id="{788F308B-0102-A0B4-9A23-E807C735E8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E7CACDD-5D14-572A-2591-609B03F168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3070F-3F68-E043-9CC3-B53B4F22454C}" type="slidenum">
              <a:rPr lang="es-CO" smtClean="0"/>
              <a:t>‹Nº›</a:t>
            </a:fld>
            <a:endParaRPr lang="es-CO"/>
          </a:p>
        </p:txBody>
      </p:sp>
    </p:spTree>
    <p:extLst>
      <p:ext uri="{BB962C8B-B14F-4D97-AF65-F5344CB8AC3E}">
        <p14:creationId xmlns:p14="http://schemas.microsoft.com/office/powerpoint/2010/main" val="347004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0CB96-A603-FF42-AE46-F5F75F80A67B}" type="datetimeFigureOut">
              <a:rPr lang="es-CO" smtClean="0"/>
              <a:t>26/05/2025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6C58E-460D-4A4B-B0C2-1191B9D14FCB}" type="slidenum">
              <a:rPr lang="es-CO" smtClean="0"/>
              <a:t>‹Nº›</a:t>
            </a:fld>
            <a:endParaRPr lang="es-CO"/>
          </a:p>
        </p:txBody>
      </p:sp>
    </p:spTree>
    <p:extLst>
      <p:ext uri="{BB962C8B-B14F-4D97-AF65-F5344CB8AC3E}">
        <p14:creationId xmlns:p14="http://schemas.microsoft.com/office/powerpoint/2010/main" val="102130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6906C58E-460D-4A4B-B0C2-1191B9D14FCB}" type="slidenum">
              <a:rPr lang="es-CO" smtClean="0"/>
              <a:t>1</a:t>
            </a:fld>
            <a:endParaRPr lang="es-CO"/>
          </a:p>
        </p:txBody>
      </p:sp>
    </p:spTree>
    <p:extLst>
      <p:ext uri="{BB962C8B-B14F-4D97-AF65-F5344CB8AC3E}">
        <p14:creationId xmlns:p14="http://schemas.microsoft.com/office/powerpoint/2010/main" val="117892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6906C58E-460D-4A4B-B0C2-1191B9D14FCB}" type="slidenum">
              <a:rPr lang="es-CO" smtClean="0"/>
              <a:t>2</a:t>
            </a:fld>
            <a:endParaRPr lang="es-CO"/>
          </a:p>
        </p:txBody>
      </p:sp>
    </p:spTree>
    <p:extLst>
      <p:ext uri="{BB962C8B-B14F-4D97-AF65-F5344CB8AC3E}">
        <p14:creationId xmlns:p14="http://schemas.microsoft.com/office/powerpoint/2010/main" val="360852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5260C-E8AD-B240-9481-5B2FE14A60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8F4960B-AC04-294C-9B8A-B10830EF5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9F720DD-BA8F-C443-A59E-F0EEAF843AB1}"/>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F9A1676A-B50F-4048-B9A0-67475225D0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0B408DD-191C-9940-B5DC-9B04378C876B}"/>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37945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07BF5-7EFA-9943-8CEE-7006AC893CB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EFF53FB-B16B-7444-99CF-B7533C11E26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C9133D3-834D-0942-99DE-29F15E8DC436}"/>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5A5A02E1-CB07-7943-ACA2-6FF8387D32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2BC7A9-2B5F-1841-91C8-9460E3E551A3}"/>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71147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11DF48-6A7C-3349-8650-2AA87E5D5E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D61C96-3D9F-F745-A812-5EC81CEB48F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3F61D3C-242D-F544-9883-3EEF515CE808}"/>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CCAB2518-6961-A143-A5EE-C5606EBA48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86FEAD3-1533-7A45-8011-C0C84A1DCD46}"/>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38162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ncabezado de sección">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EDE1298D-A4F7-F1E4-F1B3-3D2F5117E0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69B39820-C822-5D71-439D-76D8E95C16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54859" y="303050"/>
            <a:ext cx="855785" cy="833982"/>
          </a:xfrm>
          <a:prstGeom prst="rect">
            <a:avLst/>
          </a:prstGeom>
        </p:spPr>
      </p:pic>
    </p:spTree>
    <p:extLst>
      <p:ext uri="{BB962C8B-B14F-4D97-AF65-F5344CB8AC3E}">
        <p14:creationId xmlns:p14="http://schemas.microsoft.com/office/powerpoint/2010/main" val="337036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E09D5-8681-04F4-0AD1-7206C3FF51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EB62C8D-42BE-8DF8-DDA7-6DDCB2389C42}"/>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4" name="Marcador de pie de página 3">
            <a:extLst>
              <a:ext uri="{FF2B5EF4-FFF2-40B4-BE49-F238E27FC236}">
                <a16:creationId xmlns:a16="http://schemas.microsoft.com/office/drawing/2014/main" id="{19F9D5C3-AD35-C818-D069-AB2D8EBBEEF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106A169-E84D-2DE1-E7CC-7058F9C00ADE}"/>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14565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3" name="Imagen 2" descr="Interfaz de usuario gráfica, Texto, Aplicación&#10;&#10;Descripción generada automáticamente">
            <a:extLst>
              <a:ext uri="{FF2B5EF4-FFF2-40B4-BE49-F238E27FC236}">
                <a16:creationId xmlns:a16="http://schemas.microsoft.com/office/drawing/2014/main" id="{7DFF890D-F3AC-9928-32A3-F179DB21A0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494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17F6C-CDBB-234C-B00B-255C60E5483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9743F10-0075-0F47-A0C2-0071CB2B38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B4C6E2-1F45-C54F-A384-6BA60BB5E5E7}"/>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EF44B0E8-9C87-6C41-96F5-6419B50005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D08979-815A-D443-B424-FB031F975D72}"/>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64220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B3E04-413C-394A-94BD-6FD1D56E17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2E8DEAC-948A-0F4A-9098-1EA5A30BE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F0E9B39-9659-7747-851C-17A0C73C8B12}"/>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5990AE33-28EE-274E-8E15-02A1474831B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A1D99B-0619-1847-8509-03589920E86F}"/>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130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0119BB-39AA-4B48-BB60-3EE344FF24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E8365F-8201-9D4B-85A4-E53E8819A8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674364B-4945-0A4D-A279-35519E3F46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868BFB1-0C38-A141-AB7B-22CD10FF3F3D}"/>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6" name="Marcador de pie de página 5">
            <a:extLst>
              <a:ext uri="{FF2B5EF4-FFF2-40B4-BE49-F238E27FC236}">
                <a16:creationId xmlns:a16="http://schemas.microsoft.com/office/drawing/2014/main" id="{9FF6516E-C104-3E4A-BC0F-DC137BD98C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2C08597-16B2-3B42-B59A-8815DD747357}"/>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14254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4272C-3F8B-AF4A-82BE-E5BE9107D7B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4B8DA00-E62A-A54E-BC50-AEBAAF251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E9F7D8-1A62-544F-A4E2-23A591854BA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1895FC1-5F27-B640-81B9-33366BECB5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00D0329-F1AE-FE44-A7B4-B16B429A0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5A80CE19-B065-6E4F-A207-999BBF94CA15}"/>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8" name="Marcador de pie de página 7">
            <a:extLst>
              <a:ext uri="{FF2B5EF4-FFF2-40B4-BE49-F238E27FC236}">
                <a16:creationId xmlns:a16="http://schemas.microsoft.com/office/drawing/2014/main" id="{299C46BF-4920-E443-B109-668969C5EB8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C417FDA-D0D0-AD4C-9F49-6FFEC4BC64C3}"/>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1695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92FB5-1F0C-DE4B-8A05-DE0792814E4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AF7F14C-AA7D-3049-A400-4AC6EED53745}"/>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4" name="Marcador de pie de página 3">
            <a:extLst>
              <a:ext uri="{FF2B5EF4-FFF2-40B4-BE49-F238E27FC236}">
                <a16:creationId xmlns:a16="http://schemas.microsoft.com/office/drawing/2014/main" id="{E746EF7E-3912-BF43-BEB6-49819D4EEF2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BD767C9-209C-E54C-90E7-5176E4464B89}"/>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82285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E92712-14E7-954C-8C23-33CD3DBD715B}"/>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3" name="Marcador de pie de página 2">
            <a:extLst>
              <a:ext uri="{FF2B5EF4-FFF2-40B4-BE49-F238E27FC236}">
                <a16:creationId xmlns:a16="http://schemas.microsoft.com/office/drawing/2014/main" id="{FD7BCE5F-F417-1247-9F26-F4B71346851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20B4FC7D-A6BA-0840-87AD-C71B1896B98D}"/>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254162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2BE35-F0B5-DA4A-BE9E-AACFF26FF18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E62C38B-5384-914E-829A-352266F7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79E434B-6E01-8148-AB00-051DDD402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3E8B8D-7A8A-794B-83A8-6920142BBBD1}"/>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6" name="Marcador de pie de página 5">
            <a:extLst>
              <a:ext uri="{FF2B5EF4-FFF2-40B4-BE49-F238E27FC236}">
                <a16:creationId xmlns:a16="http://schemas.microsoft.com/office/drawing/2014/main" id="{582F34C9-1A26-0B41-8AE3-21E599CC561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82100B2-B969-0340-BEE2-F5FE05353DFA}"/>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36971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DFDE3-8BDA-6F45-A442-3C2913AE52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08B3433-597C-7E43-A088-A50E44343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20DB791-C948-D149-A74A-0C0DFCA0B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5138C-C370-6E42-902A-0DD2F4F614AE}"/>
              </a:ext>
            </a:extLst>
          </p:cNvPr>
          <p:cNvSpPr>
            <a:spLocks noGrp="1"/>
          </p:cNvSpPr>
          <p:nvPr>
            <p:ph type="dt" sz="half" idx="10"/>
          </p:nvPr>
        </p:nvSpPr>
        <p:spPr/>
        <p:txBody>
          <a:bodyPr/>
          <a:lstStyle/>
          <a:p>
            <a:fld id="{BD986248-06F7-A441-A47A-264EBD310E11}" type="datetimeFigureOut">
              <a:rPr lang="es-CO" smtClean="0"/>
              <a:t>26/05/2025</a:t>
            </a:fld>
            <a:endParaRPr lang="es-CO"/>
          </a:p>
        </p:txBody>
      </p:sp>
      <p:sp>
        <p:nvSpPr>
          <p:cNvPr id="6" name="Marcador de pie de página 5">
            <a:extLst>
              <a:ext uri="{FF2B5EF4-FFF2-40B4-BE49-F238E27FC236}">
                <a16:creationId xmlns:a16="http://schemas.microsoft.com/office/drawing/2014/main" id="{9A61561C-CA9F-0943-8A3E-60233368C6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7B72CA4-FB9F-FB4B-8159-119C3846C3CB}"/>
              </a:ext>
            </a:extLst>
          </p:cNvPr>
          <p:cNvSpPr>
            <a:spLocks noGrp="1"/>
          </p:cNvSpPr>
          <p:nvPr>
            <p:ph type="sldNum" sz="quarter" idx="12"/>
          </p:nvPr>
        </p:nvSpPr>
        <p:spPr/>
        <p:txBody>
          <a:bodyPr/>
          <a:lstStyle/>
          <a:p>
            <a:fld id="{63E15DF6-230E-2E43-B847-68755106EC6D}" type="slidenum">
              <a:rPr lang="es-CO" smtClean="0"/>
              <a:t>‹Nº›</a:t>
            </a:fld>
            <a:endParaRPr lang="es-CO"/>
          </a:p>
        </p:txBody>
      </p:sp>
    </p:spTree>
    <p:extLst>
      <p:ext uri="{BB962C8B-B14F-4D97-AF65-F5344CB8AC3E}">
        <p14:creationId xmlns:p14="http://schemas.microsoft.com/office/powerpoint/2010/main" val="106950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EFFBE1-33C9-1D48-A916-7535B68EC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778E02A-26CF-6C46-A280-67C4AA055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E7CDF9-2DDE-C04D-A9B9-78F138A1C3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86248-06F7-A441-A47A-264EBD310E11}" type="datetimeFigureOut">
              <a:rPr lang="es-CO" smtClean="0"/>
              <a:t>26/05/2025</a:t>
            </a:fld>
            <a:endParaRPr lang="es-CO"/>
          </a:p>
        </p:txBody>
      </p:sp>
      <p:sp>
        <p:nvSpPr>
          <p:cNvPr id="5" name="Marcador de pie de página 4">
            <a:extLst>
              <a:ext uri="{FF2B5EF4-FFF2-40B4-BE49-F238E27FC236}">
                <a16:creationId xmlns:a16="http://schemas.microsoft.com/office/drawing/2014/main" id="{767570B4-267C-034E-B58B-04C03C9E5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041693D-7DB1-1144-97E3-85753EC9A0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15DF6-230E-2E43-B847-68755106EC6D}" type="slidenum">
              <a:rPr lang="es-CO" smtClean="0"/>
              <a:t>‹Nº›</a:t>
            </a:fld>
            <a:endParaRPr lang="es-CO"/>
          </a:p>
        </p:txBody>
      </p:sp>
    </p:spTree>
    <p:extLst>
      <p:ext uri="{BB962C8B-B14F-4D97-AF65-F5344CB8AC3E}">
        <p14:creationId xmlns:p14="http://schemas.microsoft.com/office/powerpoint/2010/main" val="306260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75" r:id="rId13"/>
    <p:sldLayoutId id="214748367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95421" y="2551837"/>
            <a:ext cx="10374943" cy="830997"/>
          </a:xfrm>
          <a:prstGeom prst="rect">
            <a:avLst/>
          </a:prstGeom>
          <a:noFill/>
        </p:spPr>
        <p:txBody>
          <a:bodyPr wrap="square" rtlCol="0">
            <a:spAutoFit/>
          </a:bodyPr>
          <a:lstStyle/>
          <a:p>
            <a:r>
              <a:rPr lang="es-ES" sz="4800" b="1" dirty="0">
                <a:solidFill>
                  <a:schemeClr val="tx1">
                    <a:lumMod val="75000"/>
                    <a:lumOff val="25000"/>
                  </a:schemeClr>
                </a:solidFill>
                <a:latin typeface="Work Sans" pitchFamily="2" charset="77"/>
              </a:rPr>
              <a:t>Matriz de Historias de Usuario</a:t>
            </a:r>
          </a:p>
        </p:txBody>
      </p:sp>
    </p:spTree>
    <p:extLst>
      <p:ext uri="{BB962C8B-B14F-4D97-AF65-F5344CB8AC3E}">
        <p14:creationId xmlns:p14="http://schemas.microsoft.com/office/powerpoint/2010/main" val="3079616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7BB201F4-324C-5220-AF3B-959B40A77C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A0788B8-8980-93EC-B60A-33A23173F648}"/>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3" name="Imagen 2">
            <a:extLst>
              <a:ext uri="{FF2B5EF4-FFF2-40B4-BE49-F238E27FC236}">
                <a16:creationId xmlns:a16="http://schemas.microsoft.com/office/drawing/2014/main" id="{8A1D5746-8D94-2D5C-B98E-CCAE04EDA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750" y="1601298"/>
            <a:ext cx="8072917" cy="4798979"/>
          </a:xfrm>
          <a:prstGeom prst="rect">
            <a:avLst/>
          </a:prstGeom>
        </p:spPr>
      </p:pic>
    </p:spTree>
    <p:extLst>
      <p:ext uri="{BB962C8B-B14F-4D97-AF65-F5344CB8AC3E}">
        <p14:creationId xmlns:p14="http://schemas.microsoft.com/office/powerpoint/2010/main" val="23568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EFB1E91D-3562-6110-C992-A5E20F4690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1170DC-F7E8-A034-57EC-A368E339E968}"/>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4" name="3 Marcador de contenido">
            <a:extLst>
              <a:ext uri="{FF2B5EF4-FFF2-40B4-BE49-F238E27FC236}">
                <a16:creationId xmlns:a16="http://schemas.microsoft.com/office/drawing/2014/main" id="{53F43898-CCA1-15B1-2CB8-0BF6843EB275}"/>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51367" y="1474816"/>
            <a:ext cx="10689265" cy="5061307"/>
          </a:xfrm>
          <a:prstGeom prst="rect">
            <a:avLst/>
          </a:prstGeom>
        </p:spPr>
      </p:pic>
    </p:spTree>
    <p:extLst>
      <p:ext uri="{BB962C8B-B14F-4D97-AF65-F5344CB8AC3E}">
        <p14:creationId xmlns:p14="http://schemas.microsoft.com/office/powerpoint/2010/main" val="138493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38133AF1-2A1E-3EF2-5C23-0895656207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2EC035-8B2E-5555-7754-90ED35CB11F3}"/>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3" name="Picture 2" descr="Resultado de imagen para historia de usuarios">
            <a:extLst>
              <a:ext uri="{FF2B5EF4-FFF2-40B4-BE49-F238E27FC236}">
                <a16:creationId xmlns:a16="http://schemas.microsoft.com/office/drawing/2014/main" id="{132A5D7F-A61B-B77D-7198-A6A1D2EC0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356" y="1737446"/>
            <a:ext cx="9319287" cy="437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7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0577658C-1291-4D73-7BAF-F344E8582D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5D36DD5-7DDE-B56F-3DC4-0ED72ACDB327}"/>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7" name="CuadroTexto 6">
            <a:extLst>
              <a:ext uri="{FF2B5EF4-FFF2-40B4-BE49-F238E27FC236}">
                <a16:creationId xmlns:a16="http://schemas.microsoft.com/office/drawing/2014/main" id="{6917C70E-EA1B-DCA4-430B-613AE59D8181}"/>
              </a:ext>
            </a:extLst>
          </p:cNvPr>
          <p:cNvSpPr txBox="1"/>
          <p:nvPr/>
        </p:nvSpPr>
        <p:spPr>
          <a:xfrm>
            <a:off x="896025" y="1346299"/>
            <a:ext cx="7803136" cy="400110"/>
          </a:xfrm>
          <a:prstGeom prst="rect">
            <a:avLst/>
          </a:prstGeom>
          <a:noFill/>
        </p:spPr>
        <p:txBody>
          <a:bodyPr wrap="square">
            <a:spAutoFit/>
          </a:bodyPr>
          <a:lstStyle/>
          <a:p>
            <a:pPr algn="just"/>
            <a:r>
              <a:rPr lang="es-ES" sz="2000" b="1" dirty="0">
                <a:latin typeface="Work Sans Light" pitchFamily="2" charset="0"/>
              </a:rPr>
              <a:t>Criterios de Aceptación:</a:t>
            </a:r>
          </a:p>
        </p:txBody>
      </p:sp>
      <p:sp>
        <p:nvSpPr>
          <p:cNvPr id="11" name="CuadroTexto 10">
            <a:extLst>
              <a:ext uri="{FF2B5EF4-FFF2-40B4-BE49-F238E27FC236}">
                <a16:creationId xmlns:a16="http://schemas.microsoft.com/office/drawing/2014/main" id="{C38A84C9-BF45-2E10-8C0E-9A1DBEDE26A8}"/>
              </a:ext>
            </a:extLst>
          </p:cNvPr>
          <p:cNvSpPr txBox="1"/>
          <p:nvPr/>
        </p:nvSpPr>
        <p:spPr>
          <a:xfrm>
            <a:off x="896024" y="2052287"/>
            <a:ext cx="10075811" cy="369332"/>
          </a:xfrm>
          <a:prstGeom prst="rect">
            <a:avLst/>
          </a:prstGeom>
          <a:noFill/>
        </p:spPr>
        <p:txBody>
          <a:bodyPr wrap="square">
            <a:spAutoFit/>
          </a:bodyPr>
          <a:lstStyle/>
          <a:p>
            <a:r>
              <a:rPr lang="es-ES" b="1" dirty="0">
                <a:latin typeface="Work Sans Light" pitchFamily="2" charset="0"/>
              </a:rPr>
              <a:t>US-01:</a:t>
            </a:r>
            <a:r>
              <a:rPr lang="es-ES" dirty="0">
                <a:latin typeface="Work Sans Light" pitchFamily="2" charset="0"/>
              </a:rPr>
              <a:t> Como Usuario Anónimo quiero poder registrarme en el portal para crear una cuenta.</a:t>
            </a:r>
          </a:p>
        </p:txBody>
      </p:sp>
      <p:sp>
        <p:nvSpPr>
          <p:cNvPr id="12" name="CuadroTexto 11">
            <a:extLst>
              <a:ext uri="{FF2B5EF4-FFF2-40B4-BE49-F238E27FC236}">
                <a16:creationId xmlns:a16="http://schemas.microsoft.com/office/drawing/2014/main" id="{5ACFF2F8-0CF9-F06D-9506-E88DBA8CCAC1}"/>
              </a:ext>
            </a:extLst>
          </p:cNvPr>
          <p:cNvSpPr txBox="1"/>
          <p:nvPr/>
        </p:nvSpPr>
        <p:spPr>
          <a:xfrm>
            <a:off x="985474" y="2889380"/>
            <a:ext cx="9738847" cy="2308324"/>
          </a:xfrm>
          <a:prstGeom prst="rect">
            <a:avLst/>
          </a:prstGeom>
          <a:noFill/>
        </p:spPr>
        <p:txBody>
          <a:bodyPr wrap="square">
            <a:spAutoFit/>
          </a:bodyPr>
          <a:lstStyle/>
          <a:p>
            <a:pPr algn="just"/>
            <a:r>
              <a:rPr lang="es-ES" sz="1800" b="1" i="0" dirty="0">
                <a:solidFill>
                  <a:srgbClr val="414042"/>
                </a:solidFill>
                <a:effectLst/>
                <a:latin typeface="Work Sans Light" pitchFamily="2" charset="0"/>
              </a:rPr>
              <a:t>Ejemplo</a:t>
            </a:r>
          </a:p>
          <a:p>
            <a:pPr algn="just"/>
            <a:endParaRPr lang="es-ES" sz="1800" b="0" i="0" dirty="0">
              <a:solidFill>
                <a:srgbClr val="414042"/>
              </a:solidFill>
              <a:effectLst/>
              <a:latin typeface="Work Sans Light" pitchFamily="2" charset="0"/>
            </a:endParaRPr>
          </a:p>
          <a:p>
            <a:pPr algn="just">
              <a:buFont typeface="+mj-lt"/>
              <a:buAutoNum type="arabicPeriod"/>
            </a:pPr>
            <a:r>
              <a:rPr lang="es-ES" sz="1800" b="0" i="0" dirty="0">
                <a:solidFill>
                  <a:srgbClr val="414042"/>
                </a:solidFill>
                <a:effectLst/>
                <a:latin typeface="Work Sans Light" pitchFamily="2" charset="0"/>
              </a:rPr>
              <a:t> Un usuario no puede enviar el formulario sin completar todos los campos obligatorios.</a:t>
            </a:r>
          </a:p>
          <a:p>
            <a:pPr algn="just">
              <a:buFont typeface="+mj-lt"/>
              <a:buAutoNum type="arabicPeriod"/>
            </a:pPr>
            <a:r>
              <a:rPr lang="es-ES" sz="1800" b="0" i="0" dirty="0">
                <a:solidFill>
                  <a:srgbClr val="414042"/>
                </a:solidFill>
                <a:effectLst/>
                <a:latin typeface="Work Sans Light" pitchFamily="2" charset="0"/>
              </a:rPr>
              <a:t> Un usuario no puede registrarse con la misma información de otro usuario </a:t>
            </a:r>
          </a:p>
          <a:p>
            <a:pPr algn="just">
              <a:buFont typeface="+mj-lt"/>
              <a:buAutoNum type="arabicPeriod"/>
            </a:pPr>
            <a:r>
              <a:rPr lang="es-ES" sz="1800" dirty="0">
                <a:solidFill>
                  <a:srgbClr val="414042"/>
                </a:solidFill>
                <a:latin typeface="Work Sans Light" pitchFamily="2" charset="0"/>
              </a:rPr>
              <a:t> </a:t>
            </a:r>
            <a:r>
              <a:rPr lang="es-ES" sz="1800" b="0" i="0" dirty="0">
                <a:solidFill>
                  <a:srgbClr val="414042"/>
                </a:solidFill>
                <a:effectLst/>
                <a:latin typeface="Work Sans Light" pitchFamily="2" charset="0"/>
              </a:rPr>
              <a:t>Se debe realizar confirmación de la cuenta mediante dirección de correo electrónico.</a:t>
            </a:r>
            <a:r>
              <a:rPr lang="es-ES" sz="1800" dirty="0">
                <a:solidFill>
                  <a:srgbClr val="414042"/>
                </a:solidFill>
                <a:latin typeface="Work Sans Light" pitchFamily="2" charset="0"/>
              </a:rPr>
              <a:t> </a:t>
            </a:r>
          </a:p>
          <a:p>
            <a:pPr algn="just">
              <a:buFont typeface="+mj-lt"/>
              <a:buAutoNum type="arabicPeriod"/>
            </a:pPr>
            <a:r>
              <a:rPr lang="es-ES" sz="1800" b="0" i="0" dirty="0">
                <a:solidFill>
                  <a:srgbClr val="414042"/>
                </a:solidFill>
                <a:effectLst/>
                <a:latin typeface="Work Sans Light" pitchFamily="2" charset="0"/>
              </a:rPr>
              <a:t> Se debe enviar un mensaje de “</a:t>
            </a:r>
            <a:r>
              <a:rPr lang="es-ES" sz="1800" dirty="0">
                <a:solidFill>
                  <a:srgbClr val="414042"/>
                </a:solidFill>
                <a:latin typeface="Work Sans Light" pitchFamily="2" charset="0"/>
              </a:rPr>
              <a:t>R</a:t>
            </a:r>
            <a:r>
              <a:rPr lang="es-ES" sz="1800" b="0" i="0" dirty="0">
                <a:solidFill>
                  <a:srgbClr val="414042"/>
                </a:solidFill>
                <a:effectLst/>
                <a:latin typeface="Work Sans Light" pitchFamily="2" charset="0"/>
              </a:rPr>
              <a:t>egistro Exitoso” luego de recibir la información del formulario.</a:t>
            </a:r>
          </a:p>
          <a:p>
            <a:pPr algn="just">
              <a:buFont typeface="+mj-lt"/>
              <a:buAutoNum type="arabicPeriod"/>
            </a:pPr>
            <a:r>
              <a:rPr lang="es-ES" sz="1800" b="0" i="0" dirty="0">
                <a:solidFill>
                  <a:srgbClr val="414042"/>
                </a:solidFill>
                <a:effectLst/>
                <a:latin typeface="Work Sans Light" pitchFamily="2" charset="0"/>
              </a:rPr>
              <a:t> Se podrá acceder con el </a:t>
            </a:r>
            <a:r>
              <a:rPr lang="es-ES" sz="1800" b="0" i="0" dirty="0" err="1">
                <a:solidFill>
                  <a:srgbClr val="414042"/>
                </a:solidFill>
                <a:effectLst/>
                <a:latin typeface="Work Sans Light" pitchFamily="2" charset="0"/>
              </a:rPr>
              <a:t>login</a:t>
            </a:r>
            <a:r>
              <a:rPr lang="es-ES" sz="1800" b="0" i="0" dirty="0">
                <a:solidFill>
                  <a:srgbClr val="414042"/>
                </a:solidFill>
                <a:effectLst/>
                <a:latin typeface="Work Sans Light" pitchFamily="2" charset="0"/>
              </a:rPr>
              <a:t> de Facebook o Google+.</a:t>
            </a:r>
          </a:p>
        </p:txBody>
      </p:sp>
    </p:spTree>
    <p:extLst>
      <p:ext uri="{BB962C8B-B14F-4D97-AF65-F5344CB8AC3E}">
        <p14:creationId xmlns:p14="http://schemas.microsoft.com/office/powerpoint/2010/main" val="114914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C2D83D54-7E8A-0BF9-CD98-966D4DCCF9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683353-E6B8-4D84-A442-A3E18F9E1F43}"/>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7" name="CuadroTexto 6">
            <a:extLst>
              <a:ext uri="{FF2B5EF4-FFF2-40B4-BE49-F238E27FC236}">
                <a16:creationId xmlns:a16="http://schemas.microsoft.com/office/drawing/2014/main" id="{A9E6B6A9-1827-8EAF-37D0-F03242B6746D}"/>
              </a:ext>
            </a:extLst>
          </p:cNvPr>
          <p:cNvSpPr txBox="1"/>
          <p:nvPr/>
        </p:nvSpPr>
        <p:spPr>
          <a:xfrm>
            <a:off x="577973" y="1356238"/>
            <a:ext cx="7803136" cy="400110"/>
          </a:xfrm>
          <a:prstGeom prst="rect">
            <a:avLst/>
          </a:prstGeom>
          <a:noFill/>
        </p:spPr>
        <p:txBody>
          <a:bodyPr wrap="square">
            <a:spAutoFit/>
          </a:bodyPr>
          <a:lstStyle/>
          <a:p>
            <a:pPr algn="just"/>
            <a:r>
              <a:rPr lang="es-ES" sz="2000" b="1" dirty="0">
                <a:latin typeface="Work Sans Light" pitchFamily="2" charset="0"/>
              </a:rPr>
              <a:t>Estimaciones:</a:t>
            </a:r>
          </a:p>
        </p:txBody>
      </p:sp>
      <p:sp>
        <p:nvSpPr>
          <p:cNvPr id="3" name="CuadroTexto 2">
            <a:extLst>
              <a:ext uri="{FF2B5EF4-FFF2-40B4-BE49-F238E27FC236}">
                <a16:creationId xmlns:a16="http://schemas.microsoft.com/office/drawing/2014/main" id="{4EB6A127-BEB5-9F52-F36E-C54BB2130611}"/>
              </a:ext>
            </a:extLst>
          </p:cNvPr>
          <p:cNvSpPr txBox="1"/>
          <p:nvPr/>
        </p:nvSpPr>
        <p:spPr>
          <a:xfrm>
            <a:off x="699915" y="2197091"/>
            <a:ext cx="7833872" cy="2862322"/>
          </a:xfrm>
          <a:prstGeom prst="rect">
            <a:avLst/>
          </a:prstGeom>
          <a:noFill/>
        </p:spPr>
        <p:txBody>
          <a:bodyPr wrap="square">
            <a:spAutoFit/>
          </a:bodyPr>
          <a:lstStyle/>
          <a:p>
            <a:r>
              <a:rPr lang="es-CO" sz="1800" b="1" i="0" dirty="0" err="1">
                <a:solidFill>
                  <a:srgbClr val="000000"/>
                </a:solidFill>
                <a:effectLst/>
                <a:latin typeface="Work Sans Light" pitchFamily="2" charset="0"/>
              </a:rPr>
              <a:t>Planning</a:t>
            </a:r>
            <a:r>
              <a:rPr lang="es-CO" sz="1800" b="1" i="0" dirty="0">
                <a:solidFill>
                  <a:srgbClr val="000000"/>
                </a:solidFill>
                <a:effectLst/>
                <a:latin typeface="Work Sans Light" pitchFamily="2" charset="0"/>
              </a:rPr>
              <a:t> </a:t>
            </a:r>
            <a:r>
              <a:rPr lang="es-CO" sz="1800" b="1" i="0" dirty="0" err="1">
                <a:solidFill>
                  <a:srgbClr val="000000"/>
                </a:solidFill>
                <a:effectLst/>
                <a:latin typeface="Work Sans Light" pitchFamily="2" charset="0"/>
              </a:rPr>
              <a:t>Poker</a:t>
            </a:r>
            <a:endParaRPr lang="es-CO" sz="1800" b="1" i="0" dirty="0">
              <a:solidFill>
                <a:srgbClr val="000000"/>
              </a:solidFill>
              <a:effectLst/>
              <a:latin typeface="Work Sans Light" pitchFamily="2" charset="0"/>
            </a:endParaRPr>
          </a:p>
          <a:p>
            <a:pPr marL="285750" indent="-285750">
              <a:buFont typeface="Arial" panose="020B0604020202020204" pitchFamily="34" charset="0"/>
              <a:buChar char="•"/>
            </a:pPr>
            <a:r>
              <a:rPr lang="es-ES" sz="1800" dirty="0">
                <a:latin typeface="Work Sans Light" pitchFamily="2" charset="0"/>
              </a:rPr>
              <a:t>Rango 1 a 50 donde 1 es lo mas Sencillo y 50 lo mas Complejo</a:t>
            </a:r>
          </a:p>
          <a:p>
            <a:pPr marL="285750" indent="-285750">
              <a:buFont typeface="Arial" panose="020B0604020202020204" pitchFamily="34" charset="0"/>
              <a:buChar char="•"/>
            </a:pPr>
            <a:r>
              <a:rPr lang="es-ES" sz="1800" dirty="0">
                <a:latin typeface="Work Sans Light" pitchFamily="2" charset="0"/>
              </a:rPr>
              <a:t>Promedio de las votaciones del equipo</a:t>
            </a:r>
          </a:p>
          <a:p>
            <a:endParaRPr lang="es-ES" sz="1800" dirty="0">
              <a:latin typeface="Work Sans Light" pitchFamily="2" charset="0"/>
            </a:endParaRPr>
          </a:p>
          <a:p>
            <a:r>
              <a:rPr lang="es-ES" sz="1800" b="1" dirty="0">
                <a:latin typeface="Work Sans Light" pitchFamily="2" charset="0"/>
              </a:rPr>
              <a:t>Criterios de estimación</a:t>
            </a:r>
          </a:p>
          <a:p>
            <a:pPr marL="285750" indent="-285750">
              <a:buFont typeface="Arial" panose="020B0604020202020204" pitchFamily="34" charset="0"/>
              <a:buChar char="•"/>
            </a:pPr>
            <a:r>
              <a:rPr lang="es-CO" sz="1800" dirty="0">
                <a:latin typeface="Work Sans Light" pitchFamily="2" charset="0"/>
              </a:rPr>
              <a:t>Diseño</a:t>
            </a:r>
          </a:p>
          <a:p>
            <a:pPr marL="285750" indent="-285750">
              <a:buFont typeface="Arial" panose="020B0604020202020204" pitchFamily="34" charset="0"/>
              <a:buChar char="•"/>
            </a:pPr>
            <a:r>
              <a:rPr lang="es-CO" sz="1800" dirty="0">
                <a:latin typeface="Work Sans Light" pitchFamily="2" charset="0"/>
              </a:rPr>
              <a:t>Persistencia de los Datos</a:t>
            </a:r>
          </a:p>
          <a:p>
            <a:pPr marL="285750" indent="-285750">
              <a:buFont typeface="Arial" panose="020B0604020202020204" pitchFamily="34" charset="0"/>
              <a:buChar char="•"/>
            </a:pPr>
            <a:r>
              <a:rPr lang="es-CO" sz="1800" dirty="0">
                <a:latin typeface="Work Sans Light" pitchFamily="2" charset="0"/>
              </a:rPr>
              <a:t>Desarrollo</a:t>
            </a:r>
          </a:p>
          <a:p>
            <a:pPr marL="285750" indent="-285750">
              <a:buFont typeface="Arial" panose="020B0604020202020204" pitchFamily="34" charset="0"/>
              <a:buChar char="•"/>
            </a:pPr>
            <a:r>
              <a:rPr lang="es-CO" sz="1800" dirty="0">
                <a:latin typeface="Work Sans Light" pitchFamily="2" charset="0"/>
              </a:rPr>
              <a:t>Implementación</a:t>
            </a:r>
          </a:p>
          <a:p>
            <a:endParaRPr lang="es-ES" sz="1800" dirty="0">
              <a:latin typeface="Work Sans Light" pitchFamily="2" charset="0"/>
            </a:endParaRPr>
          </a:p>
        </p:txBody>
      </p:sp>
      <p:pic>
        <p:nvPicPr>
          <p:cNvPr id="4" name="Imagen 3">
            <a:extLst>
              <a:ext uri="{FF2B5EF4-FFF2-40B4-BE49-F238E27FC236}">
                <a16:creationId xmlns:a16="http://schemas.microsoft.com/office/drawing/2014/main" id="{89897250-D22D-26F9-12E4-845F39AAA12C}"/>
              </a:ext>
            </a:extLst>
          </p:cNvPr>
          <p:cNvPicPr>
            <a:picLocks noChangeAspect="1"/>
          </p:cNvPicPr>
          <p:nvPr/>
        </p:nvPicPr>
        <p:blipFill rotWithShape="1">
          <a:blip r:embed="rId3">
            <a:clrChange>
              <a:clrFrom>
                <a:srgbClr val="E2F1F4"/>
              </a:clrFrom>
              <a:clrTo>
                <a:srgbClr val="E2F1F4">
                  <a:alpha val="0"/>
                </a:srgbClr>
              </a:clrTo>
            </a:clrChange>
          </a:blip>
          <a:srcRect l="10505" t="6725" r="5966" b="18040"/>
          <a:stretch/>
        </p:blipFill>
        <p:spPr>
          <a:xfrm>
            <a:off x="5025942" y="3429000"/>
            <a:ext cx="5430023" cy="2523279"/>
          </a:xfrm>
          <a:prstGeom prst="rect">
            <a:avLst/>
          </a:prstGeom>
        </p:spPr>
      </p:pic>
    </p:spTree>
    <p:extLst>
      <p:ext uri="{BB962C8B-B14F-4D97-AF65-F5344CB8AC3E}">
        <p14:creationId xmlns:p14="http://schemas.microsoft.com/office/powerpoint/2010/main" val="78737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55366032-BA74-E62E-8563-CD03D94EF7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DFBDB3-7770-EB93-95A9-B5BB26CA0123}"/>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7" name="CuadroTexto 6">
            <a:extLst>
              <a:ext uri="{FF2B5EF4-FFF2-40B4-BE49-F238E27FC236}">
                <a16:creationId xmlns:a16="http://schemas.microsoft.com/office/drawing/2014/main" id="{2FA84964-9F97-3201-4C31-EE72C1D04B2D}"/>
              </a:ext>
            </a:extLst>
          </p:cNvPr>
          <p:cNvSpPr txBox="1"/>
          <p:nvPr/>
        </p:nvSpPr>
        <p:spPr>
          <a:xfrm>
            <a:off x="577973" y="1356238"/>
            <a:ext cx="7803136" cy="400110"/>
          </a:xfrm>
          <a:prstGeom prst="rect">
            <a:avLst/>
          </a:prstGeom>
          <a:noFill/>
        </p:spPr>
        <p:txBody>
          <a:bodyPr wrap="square">
            <a:spAutoFit/>
          </a:bodyPr>
          <a:lstStyle/>
          <a:p>
            <a:pPr algn="just"/>
            <a:r>
              <a:rPr lang="es-ES" sz="2000" b="1" dirty="0">
                <a:latin typeface="Work Sans Light" pitchFamily="2" charset="0"/>
              </a:rPr>
              <a:t>Tareas Técnicas:</a:t>
            </a:r>
          </a:p>
        </p:txBody>
      </p:sp>
      <p:sp>
        <p:nvSpPr>
          <p:cNvPr id="8" name="CuadroTexto 7">
            <a:extLst>
              <a:ext uri="{FF2B5EF4-FFF2-40B4-BE49-F238E27FC236}">
                <a16:creationId xmlns:a16="http://schemas.microsoft.com/office/drawing/2014/main" id="{5A9F1641-6C55-B13C-E976-3549B746744B}"/>
              </a:ext>
            </a:extLst>
          </p:cNvPr>
          <p:cNvSpPr txBox="1"/>
          <p:nvPr/>
        </p:nvSpPr>
        <p:spPr>
          <a:xfrm>
            <a:off x="800729" y="1945624"/>
            <a:ext cx="10669028" cy="1015663"/>
          </a:xfrm>
          <a:prstGeom prst="rect">
            <a:avLst/>
          </a:prstGeom>
          <a:noFill/>
        </p:spPr>
        <p:txBody>
          <a:bodyPr wrap="square">
            <a:spAutoFit/>
          </a:bodyPr>
          <a:lstStyle/>
          <a:p>
            <a:pPr algn="just"/>
            <a:r>
              <a:rPr lang="es-ES" sz="2000" dirty="0">
                <a:latin typeface="Work Sans Light" pitchFamily="2" charset="0"/>
              </a:rPr>
              <a:t>Las tareas técnicas son la  descomposición de una historia de usuarios en tareas más manejables que  deben ser implementadas para poder implementar la historia durante el sprint. Las tareas técnicas deben ser generadas por el equipo de desarrollo.</a:t>
            </a:r>
          </a:p>
        </p:txBody>
      </p:sp>
      <p:sp>
        <p:nvSpPr>
          <p:cNvPr id="9" name="CuadroTexto 8">
            <a:extLst>
              <a:ext uri="{FF2B5EF4-FFF2-40B4-BE49-F238E27FC236}">
                <a16:creationId xmlns:a16="http://schemas.microsoft.com/office/drawing/2014/main" id="{C815C32D-58D4-2DAB-F825-D13B08B85942}"/>
              </a:ext>
            </a:extLst>
          </p:cNvPr>
          <p:cNvSpPr txBox="1"/>
          <p:nvPr/>
        </p:nvSpPr>
        <p:spPr>
          <a:xfrm>
            <a:off x="2364544" y="3402878"/>
            <a:ext cx="7003883" cy="2862322"/>
          </a:xfrm>
          <a:prstGeom prst="rect">
            <a:avLst/>
          </a:prstGeom>
          <a:noFill/>
        </p:spPr>
        <p:txBody>
          <a:bodyPr wrap="square">
            <a:spAutoFit/>
          </a:bodyPr>
          <a:lstStyle/>
          <a:p>
            <a:pPr algn="just"/>
            <a:r>
              <a:rPr lang="es-CO" sz="2000" b="1" dirty="0">
                <a:latin typeface="Work Sans Light" pitchFamily="2" charset="0"/>
              </a:rPr>
              <a:t>Ejemplos</a:t>
            </a:r>
            <a:r>
              <a:rPr lang="es-CO" sz="2000" dirty="0">
                <a:latin typeface="Work Sans Light" pitchFamily="2" charset="0"/>
              </a:rPr>
              <a:t>:</a:t>
            </a:r>
          </a:p>
          <a:p>
            <a:pPr marL="342900" indent="-342900" algn="just">
              <a:buFont typeface="Arial" panose="020B0604020202020204" pitchFamily="34" charset="0"/>
              <a:buChar char="•"/>
            </a:pPr>
            <a:r>
              <a:rPr lang="es-ES" sz="2000" dirty="0">
                <a:latin typeface="Work Sans Light" pitchFamily="2" charset="0"/>
              </a:rPr>
              <a:t>Realizar la maqueta del diseño previsto.</a:t>
            </a:r>
          </a:p>
          <a:p>
            <a:pPr marL="342900" indent="-342900" algn="just">
              <a:buFont typeface="Arial" panose="020B0604020202020204" pitchFamily="34" charset="0"/>
              <a:buChar char="•"/>
            </a:pPr>
            <a:r>
              <a:rPr lang="es-ES" sz="2000" dirty="0">
                <a:latin typeface="Work Sans Light" pitchFamily="2" charset="0"/>
              </a:rPr>
              <a:t>Diseñar la persistencia de los datos.</a:t>
            </a:r>
          </a:p>
          <a:p>
            <a:pPr marL="342900" indent="-342900" algn="just">
              <a:buFont typeface="Arial" panose="020B0604020202020204" pitchFamily="34" charset="0"/>
              <a:buChar char="•"/>
            </a:pPr>
            <a:r>
              <a:rPr lang="es-ES" sz="2000" dirty="0">
                <a:latin typeface="Work Sans Light" pitchFamily="2" charset="0"/>
              </a:rPr>
              <a:t>Implementar </a:t>
            </a:r>
            <a:r>
              <a:rPr lang="es-ES" sz="2000" dirty="0" err="1">
                <a:latin typeface="Work Sans Light" pitchFamily="2" charset="0"/>
              </a:rPr>
              <a:t>frontend</a:t>
            </a:r>
            <a:r>
              <a:rPr lang="es-ES" sz="2000" dirty="0">
                <a:latin typeface="Work Sans Light" pitchFamily="2" charset="0"/>
              </a:rPr>
              <a:t> para capturar los datos del usuario.</a:t>
            </a:r>
          </a:p>
          <a:p>
            <a:pPr marL="342900" indent="-342900" algn="just">
              <a:buFont typeface="Arial" panose="020B0604020202020204" pitchFamily="34" charset="0"/>
              <a:buChar char="•"/>
            </a:pPr>
            <a:r>
              <a:rPr lang="es-ES" sz="2000" dirty="0">
                <a:latin typeface="Work Sans Light" pitchFamily="2" charset="0"/>
              </a:rPr>
              <a:t>Implementar </a:t>
            </a:r>
            <a:r>
              <a:rPr lang="es-ES" sz="2000" dirty="0" err="1">
                <a:latin typeface="Work Sans Light" pitchFamily="2" charset="0"/>
              </a:rPr>
              <a:t>backend</a:t>
            </a:r>
            <a:r>
              <a:rPr lang="es-ES" sz="2000" dirty="0">
                <a:latin typeface="Work Sans Light" pitchFamily="2" charset="0"/>
              </a:rPr>
              <a:t> para recibir los datos e implementar la lógica de funcionamiento.</a:t>
            </a:r>
          </a:p>
          <a:p>
            <a:pPr marL="342900" indent="-342900" algn="just">
              <a:buFont typeface="Arial" panose="020B0604020202020204" pitchFamily="34" charset="0"/>
              <a:buChar char="•"/>
            </a:pPr>
            <a:r>
              <a:rPr lang="es-ES" sz="2000" dirty="0">
                <a:latin typeface="Work Sans Light" pitchFamily="2" charset="0"/>
              </a:rPr>
              <a:t>Diseñar  plan de pruebas</a:t>
            </a:r>
          </a:p>
          <a:p>
            <a:pPr marL="342900" indent="-342900" algn="just">
              <a:buFont typeface="Arial" panose="020B0604020202020204" pitchFamily="34" charset="0"/>
              <a:buChar char="•"/>
            </a:pPr>
            <a:r>
              <a:rPr lang="es-ES" sz="2000" dirty="0">
                <a:latin typeface="Work Sans Light" pitchFamily="2" charset="0"/>
              </a:rPr>
              <a:t>Ejecutar plan de pruebas.</a:t>
            </a:r>
            <a:endParaRPr lang="es-CO" sz="2000" dirty="0">
              <a:latin typeface="Work Sans Light" pitchFamily="2" charset="0"/>
            </a:endParaRPr>
          </a:p>
        </p:txBody>
      </p:sp>
      <p:pic>
        <p:nvPicPr>
          <p:cNvPr id="10" name="Imagen 9">
            <a:extLst>
              <a:ext uri="{FF2B5EF4-FFF2-40B4-BE49-F238E27FC236}">
                <a16:creationId xmlns:a16="http://schemas.microsoft.com/office/drawing/2014/main" id="{EDB8C8EF-CA84-1F8B-B7D7-17DC75BF7949}"/>
              </a:ext>
            </a:extLst>
          </p:cNvPr>
          <p:cNvPicPr>
            <a:picLocks noChangeAspect="1"/>
          </p:cNvPicPr>
          <p:nvPr/>
        </p:nvPicPr>
        <p:blipFill>
          <a:blip r:embed="rId3"/>
          <a:stretch>
            <a:fillRect/>
          </a:stretch>
        </p:blipFill>
        <p:spPr>
          <a:xfrm>
            <a:off x="831259" y="3969736"/>
            <a:ext cx="1533285" cy="1533285"/>
          </a:xfrm>
          <a:prstGeom prst="rect">
            <a:avLst/>
          </a:prstGeom>
        </p:spPr>
      </p:pic>
    </p:spTree>
    <p:extLst>
      <p:ext uri="{BB962C8B-B14F-4D97-AF65-F5344CB8AC3E}">
        <p14:creationId xmlns:p14="http://schemas.microsoft.com/office/powerpoint/2010/main" val="161873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Interfaz de usuario gráfica&#10;&#10;Descripción generada automáticamente">
            <a:extLst>
              <a:ext uri="{FF2B5EF4-FFF2-40B4-BE49-F238E27FC236}">
                <a16:creationId xmlns:a16="http://schemas.microsoft.com/office/drawing/2014/main" id="{A01EB75E-8874-42DD-11A3-2D5CA1D238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622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D04A5A-19A9-0ACE-6D0F-5E02EDC9D1DE}"/>
              </a:ext>
            </a:extLst>
          </p:cNvPr>
          <p:cNvSpPr txBox="1"/>
          <p:nvPr/>
        </p:nvSpPr>
        <p:spPr>
          <a:xfrm>
            <a:off x="1529687" y="2228671"/>
            <a:ext cx="9132628" cy="1200329"/>
          </a:xfrm>
          <a:prstGeom prst="rect">
            <a:avLst/>
          </a:prstGeom>
          <a:noFill/>
        </p:spPr>
        <p:txBody>
          <a:bodyPr wrap="none" rtlCol="0">
            <a:spAutoFit/>
          </a:bodyPr>
          <a:lstStyle/>
          <a:p>
            <a:pPr algn="ctr"/>
            <a:r>
              <a:rPr lang="es-CO" sz="7200" dirty="0">
                <a:latin typeface="Work Sans Light" pitchFamily="2" charset="77"/>
              </a:rPr>
              <a:t>Historias de Usuario </a:t>
            </a:r>
          </a:p>
        </p:txBody>
      </p:sp>
      <p:cxnSp>
        <p:nvCxnSpPr>
          <p:cNvPr id="6" name="Conector recto 5">
            <a:extLst>
              <a:ext uri="{FF2B5EF4-FFF2-40B4-BE49-F238E27FC236}">
                <a16:creationId xmlns:a16="http://schemas.microsoft.com/office/drawing/2014/main" id="{12E6F1CF-C64D-CB82-1478-686F9F9BAF5F}"/>
              </a:ext>
            </a:extLst>
          </p:cNvPr>
          <p:cNvCxnSpPr>
            <a:cxnSpLocks/>
          </p:cNvCxnSpPr>
          <p:nvPr/>
        </p:nvCxnSpPr>
        <p:spPr>
          <a:xfrm>
            <a:off x="5227899" y="3321934"/>
            <a:ext cx="1736203" cy="0"/>
          </a:xfrm>
          <a:prstGeom prst="line">
            <a:avLst/>
          </a:prstGeom>
          <a:ln>
            <a:solidFill>
              <a:srgbClr val="38AA0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896E8B4-453C-7E26-D038-59933D4B744F}"/>
              </a:ext>
            </a:extLst>
          </p:cNvPr>
          <p:cNvSpPr txBox="1"/>
          <p:nvPr/>
        </p:nvSpPr>
        <p:spPr>
          <a:xfrm>
            <a:off x="2941983" y="3463724"/>
            <a:ext cx="6510129" cy="923330"/>
          </a:xfrm>
          <a:prstGeom prst="rect">
            <a:avLst/>
          </a:prstGeom>
          <a:noFill/>
        </p:spPr>
        <p:txBody>
          <a:bodyPr wrap="square" rtlCol="0">
            <a:spAutoFit/>
          </a:bodyPr>
          <a:lstStyle/>
          <a:p>
            <a:pPr algn="just"/>
            <a:r>
              <a:rPr lang="es-ES" sz="1800" dirty="0">
                <a:latin typeface="Work Sans Light" pitchFamily="2" charset="0"/>
              </a:rPr>
              <a:t>Las Historias de Usuario surgieron en </a:t>
            </a:r>
            <a:r>
              <a:rPr lang="es-ES" sz="1800" dirty="0" err="1">
                <a:latin typeface="Work Sans Light" pitchFamily="2" charset="0"/>
              </a:rPr>
              <a:t>eXtremme</a:t>
            </a:r>
            <a:r>
              <a:rPr lang="es-ES" sz="1800" dirty="0">
                <a:latin typeface="Work Sans Light" pitchFamily="2" charset="0"/>
              </a:rPr>
              <a:t> </a:t>
            </a:r>
            <a:r>
              <a:rPr lang="es-ES" sz="1800" dirty="0" err="1">
                <a:latin typeface="Work Sans Light" pitchFamily="2" charset="0"/>
              </a:rPr>
              <a:t>Programming</a:t>
            </a:r>
            <a:r>
              <a:rPr lang="es-ES" sz="1800" dirty="0">
                <a:latin typeface="Work Sans Light" pitchFamily="2" charset="0"/>
              </a:rPr>
              <a:t> (XP) como una respuesta a una situación habitual en los proyectos de desarrollo do software</a:t>
            </a:r>
            <a:endParaRPr lang="es-CO" dirty="0">
              <a:latin typeface="Work Sans Light" pitchFamily="2" charset="77"/>
            </a:endParaRPr>
          </a:p>
        </p:txBody>
      </p:sp>
    </p:spTree>
    <p:extLst>
      <p:ext uri="{BB962C8B-B14F-4D97-AF65-F5344CB8AC3E}">
        <p14:creationId xmlns:p14="http://schemas.microsoft.com/office/powerpoint/2010/main" val="209973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67CBC-1536-A090-A5B5-FE205F3AF4AD}"/>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4" name="CuadroTexto 3">
            <a:extLst>
              <a:ext uri="{FF2B5EF4-FFF2-40B4-BE49-F238E27FC236}">
                <a16:creationId xmlns:a16="http://schemas.microsoft.com/office/drawing/2014/main" id="{88559357-9F8E-BC7E-5549-5207652A0458}"/>
              </a:ext>
            </a:extLst>
          </p:cNvPr>
          <p:cNvSpPr txBox="1"/>
          <p:nvPr/>
        </p:nvSpPr>
        <p:spPr>
          <a:xfrm>
            <a:off x="456236" y="1628794"/>
            <a:ext cx="8389590" cy="4708981"/>
          </a:xfrm>
          <a:prstGeom prst="rect">
            <a:avLst/>
          </a:prstGeom>
          <a:noFill/>
        </p:spPr>
        <p:txBody>
          <a:bodyPr wrap="square">
            <a:spAutoFit/>
          </a:bodyPr>
          <a:lstStyle/>
          <a:p>
            <a:pPr marL="285750" indent="-285750" algn="just">
              <a:buFont typeface="Arial" panose="020B0604020202020204" pitchFamily="34" charset="0"/>
              <a:buChar char="•"/>
            </a:pPr>
            <a:r>
              <a:rPr lang="es-ES" sz="2000" dirty="0">
                <a:latin typeface="Work Sans Light" pitchFamily="2" charset="0"/>
              </a:rPr>
              <a:t>Las Historias de Usuario surgieron en </a:t>
            </a:r>
            <a:r>
              <a:rPr lang="es-ES" sz="2000" dirty="0" err="1">
                <a:latin typeface="Work Sans Light" pitchFamily="2" charset="0"/>
              </a:rPr>
              <a:t>eXtremme</a:t>
            </a:r>
            <a:r>
              <a:rPr lang="es-ES" sz="2000" dirty="0">
                <a:latin typeface="Work Sans Light" pitchFamily="2" charset="0"/>
              </a:rPr>
              <a:t> </a:t>
            </a:r>
            <a:r>
              <a:rPr lang="es-ES" sz="2000" dirty="0" err="1">
                <a:latin typeface="Work Sans Light" pitchFamily="2" charset="0"/>
              </a:rPr>
              <a:t>Programming</a:t>
            </a:r>
            <a:r>
              <a:rPr lang="es-ES" sz="2000" dirty="0">
                <a:latin typeface="Work Sans Light" pitchFamily="2" charset="0"/>
              </a:rPr>
              <a:t> (XP) como una respuesta a una situación habitual en los proyectos de desarrollo do software: los clientes o especialistas de negocio se comunican con los equipos de desarrollo a través de extensos documentos conocidos como especificaciones funcionales.</a:t>
            </a:r>
          </a:p>
          <a:p>
            <a:pPr marL="285750" indent="-285750" algn="just">
              <a:buFont typeface="Arial" panose="020B0604020202020204" pitchFamily="34" charset="0"/>
              <a:buChar char="•"/>
            </a:pPr>
            <a:r>
              <a:rPr lang="es-ES" sz="2000" dirty="0">
                <a:latin typeface="Work Sans Light" pitchFamily="2" charset="0"/>
              </a:rPr>
              <a:t>A su vez, las especificaciones funcionales son la documentación de supuestos y están sujetas a interpretaciones, lo que causa malos entendidos y que finalmente el software construido no se corresponda con la realidad esperada.</a:t>
            </a:r>
          </a:p>
          <a:p>
            <a:pPr marL="285750" indent="-285750" algn="just">
              <a:buFont typeface="Arial" panose="020B0604020202020204" pitchFamily="34" charset="0"/>
              <a:buChar char="•"/>
            </a:pPr>
            <a:r>
              <a:rPr lang="es-ES" sz="2000" dirty="0">
                <a:latin typeface="Work Sans Light" pitchFamily="2" charset="0"/>
              </a:rPr>
              <a:t>Una historia de usuario representa una necesidad de negocio que puede ser implementada en un sprint y aporta valor al producto. Al final del Sprint la historia añade una nueva funcionalidad o característica al producto y puede ser candidata para pasar a producción.</a:t>
            </a:r>
          </a:p>
        </p:txBody>
      </p:sp>
      <p:pic>
        <p:nvPicPr>
          <p:cNvPr id="3" name="Imagen 2" descr="Forma&#10;&#10;Descripción generada automáticamente con confianza baja">
            <a:extLst>
              <a:ext uri="{FF2B5EF4-FFF2-40B4-BE49-F238E27FC236}">
                <a16:creationId xmlns:a16="http://schemas.microsoft.com/office/drawing/2014/main" id="{69BAD448-5F3C-400F-9F27-DBC3FD822502}"/>
              </a:ext>
            </a:extLst>
          </p:cNvPr>
          <p:cNvPicPr>
            <a:picLocks noChangeAspect="1"/>
          </p:cNvPicPr>
          <p:nvPr/>
        </p:nvPicPr>
        <p:blipFill>
          <a:blip r:embed="rId3"/>
          <a:stretch>
            <a:fillRect/>
          </a:stretch>
        </p:blipFill>
        <p:spPr>
          <a:xfrm>
            <a:off x="9069111" y="2877216"/>
            <a:ext cx="2519914" cy="2519914"/>
          </a:xfrm>
          <a:prstGeom prst="rect">
            <a:avLst/>
          </a:prstGeom>
        </p:spPr>
      </p:pic>
    </p:spTree>
    <p:extLst>
      <p:ext uri="{BB962C8B-B14F-4D97-AF65-F5344CB8AC3E}">
        <p14:creationId xmlns:p14="http://schemas.microsoft.com/office/powerpoint/2010/main" val="150040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D7C09F80-31E9-2E96-99B9-5A68592B46D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CF6F420-CE99-7F61-0023-5699D623F1C9}"/>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4" name="CuadroTexto 3">
            <a:extLst>
              <a:ext uri="{FF2B5EF4-FFF2-40B4-BE49-F238E27FC236}">
                <a16:creationId xmlns:a16="http://schemas.microsoft.com/office/drawing/2014/main" id="{FC94A384-A1F7-CD02-5665-92BAAF5E566F}"/>
              </a:ext>
            </a:extLst>
          </p:cNvPr>
          <p:cNvSpPr txBox="1"/>
          <p:nvPr/>
        </p:nvSpPr>
        <p:spPr>
          <a:xfrm>
            <a:off x="420274" y="1410134"/>
            <a:ext cx="11351451" cy="4462760"/>
          </a:xfrm>
          <a:prstGeom prst="rect">
            <a:avLst/>
          </a:prstGeom>
          <a:noFill/>
        </p:spPr>
        <p:txBody>
          <a:bodyPr wrap="square">
            <a:spAutoFit/>
          </a:bodyPr>
          <a:lstStyle/>
          <a:p>
            <a:pPr marL="82294" algn="just"/>
            <a:r>
              <a:rPr lang="es-ES" sz="2400" b="1" dirty="0">
                <a:solidFill>
                  <a:srgbClr val="00B050"/>
                </a:solidFill>
                <a:latin typeface="Work Sans Light" pitchFamily="2" charset="0"/>
              </a:rPr>
              <a:t>Componentes de una Historia de Usuario:</a:t>
            </a:r>
          </a:p>
          <a:p>
            <a:pPr marL="425194" indent="-342900" algn="just">
              <a:buFont typeface="Arial" panose="020B0604020202020204" pitchFamily="34" charset="0"/>
              <a:buChar char="•"/>
            </a:pPr>
            <a:endParaRPr lang="es-ES" sz="2000" b="1" dirty="0">
              <a:solidFill>
                <a:srgbClr val="00B050"/>
              </a:solidFill>
              <a:latin typeface="Work Sans Light" pitchFamily="2" charset="0"/>
            </a:endParaRPr>
          </a:p>
          <a:p>
            <a:pPr marL="425194" indent="-342900" algn="just">
              <a:buFont typeface="Arial" panose="020B0604020202020204" pitchFamily="34" charset="0"/>
              <a:buChar char="•"/>
            </a:pPr>
            <a:r>
              <a:rPr lang="es-ES" sz="2000" dirty="0">
                <a:latin typeface="Work Sans Light" pitchFamily="2" charset="0"/>
              </a:rPr>
              <a:t>Una Historia de Usuario se compone de 3 elementos, tambien conocidos como “las tres Cs”  de las Historias de Usuario:</a:t>
            </a:r>
          </a:p>
          <a:p>
            <a:pPr marL="838190" lvl="1" indent="-380990" algn="just">
              <a:buFont typeface="Courier New" panose="02070309020205020404" pitchFamily="49" charset="0"/>
              <a:buChar char="o"/>
            </a:pPr>
            <a:r>
              <a:rPr lang="es-ES" sz="2000" b="1" dirty="0" err="1">
                <a:latin typeface="Work Sans Light" pitchFamily="2" charset="0"/>
              </a:rPr>
              <a:t>Card</a:t>
            </a:r>
            <a:r>
              <a:rPr lang="es-ES" sz="2000" b="1" dirty="0">
                <a:latin typeface="Work Sans Light" pitchFamily="2" charset="0"/>
              </a:rPr>
              <a:t> (Ficha) </a:t>
            </a:r>
            <a:r>
              <a:rPr lang="es-ES" sz="2000" dirty="0">
                <a:latin typeface="Work Sans Light" pitchFamily="2" charset="0"/>
              </a:rPr>
              <a:t>– Toda historia de usuario debe poder describirse en una ficha de papel pequeña. Si una Historia de Usuario no puede describirse en ese tamaño, es una señal de que estamos traspasando las fronteras y comunicando demasiada información que debería compartirse cara a cara.</a:t>
            </a:r>
          </a:p>
          <a:p>
            <a:pPr marL="838190" lvl="1" indent="-380990" algn="just">
              <a:buFont typeface="Courier New" panose="02070309020205020404" pitchFamily="49" charset="0"/>
              <a:buChar char="o"/>
            </a:pPr>
            <a:r>
              <a:rPr lang="es-ES" sz="2000" b="1" dirty="0">
                <a:latin typeface="Work Sans Light" pitchFamily="2" charset="0"/>
              </a:rPr>
              <a:t>Conversación – </a:t>
            </a:r>
            <a:r>
              <a:rPr lang="es-ES" sz="2000" dirty="0">
                <a:latin typeface="Work Sans Light" pitchFamily="2" charset="0"/>
              </a:rPr>
              <a:t>Toda historia de usuario debe tener una conversación con el </a:t>
            </a:r>
            <a:r>
              <a:rPr lang="es-ES" sz="2000" dirty="0" err="1">
                <a:latin typeface="Work Sans Light" pitchFamily="2" charset="0"/>
              </a:rPr>
              <a:t>Product</a:t>
            </a:r>
            <a:r>
              <a:rPr lang="es-ES" sz="2000" dirty="0">
                <a:latin typeface="Work Sans Light" pitchFamily="2" charset="0"/>
              </a:rPr>
              <a:t> </a:t>
            </a:r>
            <a:r>
              <a:rPr lang="es-ES" sz="2000" dirty="0" err="1">
                <a:latin typeface="Work Sans Light" pitchFamily="2" charset="0"/>
              </a:rPr>
              <a:t>Owner</a:t>
            </a:r>
            <a:r>
              <a:rPr lang="es-ES" sz="2000" dirty="0">
                <a:latin typeface="Work Sans Light" pitchFamily="2" charset="0"/>
              </a:rPr>
              <a:t>. Una comunicación cara a cara que intercambia no solo información sino también pensamientos, opiniones y sentimientos.</a:t>
            </a:r>
          </a:p>
          <a:p>
            <a:pPr marL="838190" lvl="1" indent="-380990" algn="just">
              <a:buFont typeface="Courier New" panose="02070309020205020404" pitchFamily="49" charset="0"/>
              <a:buChar char="o"/>
            </a:pPr>
            <a:r>
              <a:rPr lang="es-ES" sz="2000" b="1" dirty="0">
                <a:latin typeface="Work Sans Light" pitchFamily="2" charset="0"/>
              </a:rPr>
              <a:t>Confirmación </a:t>
            </a:r>
            <a:r>
              <a:rPr lang="es-ES" sz="2000" dirty="0">
                <a:latin typeface="Work Sans Light" pitchFamily="2" charset="0"/>
              </a:rPr>
              <a:t>– Toda historia de usuario debe estar lo suficientemente explicada para que el equipo de desarrollo sepa que es lo que debe construir y que es lo que el </a:t>
            </a:r>
            <a:r>
              <a:rPr lang="es-ES" sz="2000" dirty="0" err="1">
                <a:latin typeface="Work Sans Light" pitchFamily="2" charset="0"/>
              </a:rPr>
              <a:t>Product</a:t>
            </a:r>
            <a:r>
              <a:rPr lang="es-ES" sz="2000" dirty="0">
                <a:latin typeface="Work Sans Light" pitchFamily="2" charset="0"/>
              </a:rPr>
              <a:t> </a:t>
            </a:r>
            <a:r>
              <a:rPr lang="es-ES" sz="2000" dirty="0" err="1">
                <a:latin typeface="Work Sans Light" pitchFamily="2" charset="0"/>
              </a:rPr>
              <a:t>Owner</a:t>
            </a:r>
            <a:r>
              <a:rPr lang="es-ES" sz="2000" dirty="0">
                <a:latin typeface="Work Sans Light" pitchFamily="2" charset="0"/>
              </a:rPr>
              <a:t> espera. Esto se conoce también como </a:t>
            </a:r>
            <a:r>
              <a:rPr lang="es-ES" sz="2000" i="1" dirty="0">
                <a:latin typeface="Work Sans Light" pitchFamily="2" charset="0"/>
              </a:rPr>
              <a:t>Criterios de Aceptación</a:t>
            </a:r>
            <a:r>
              <a:rPr lang="es-ES" sz="2000" dirty="0">
                <a:latin typeface="Work Sans Light" pitchFamily="2" charset="0"/>
              </a:rPr>
              <a:t>.</a:t>
            </a:r>
          </a:p>
        </p:txBody>
      </p:sp>
    </p:spTree>
    <p:extLst>
      <p:ext uri="{BB962C8B-B14F-4D97-AF65-F5344CB8AC3E}">
        <p14:creationId xmlns:p14="http://schemas.microsoft.com/office/powerpoint/2010/main" val="30801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73AFC4EC-D9FE-BFDE-D78A-81D779C8998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61B1BD5-38E9-3276-B9ED-5FBE71483DB9}"/>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5" name="Imagen 4">
            <a:extLst>
              <a:ext uri="{FF2B5EF4-FFF2-40B4-BE49-F238E27FC236}">
                <a16:creationId xmlns:a16="http://schemas.microsoft.com/office/drawing/2014/main" id="{046C939C-26CC-FD91-E7A6-AE41C3D6D5D9}"/>
              </a:ext>
            </a:extLst>
          </p:cNvPr>
          <p:cNvPicPr>
            <a:picLocks noChangeAspect="1"/>
          </p:cNvPicPr>
          <p:nvPr/>
        </p:nvPicPr>
        <p:blipFill rotWithShape="1">
          <a:blip r:embed="rId3"/>
          <a:srcRect l="6029" t="12458" r="4836" b="7942"/>
          <a:stretch/>
        </p:blipFill>
        <p:spPr>
          <a:xfrm>
            <a:off x="3906283" y="1516949"/>
            <a:ext cx="7065553" cy="3691835"/>
          </a:xfrm>
          <a:prstGeom prst="rect">
            <a:avLst/>
          </a:prstGeom>
        </p:spPr>
      </p:pic>
      <p:sp>
        <p:nvSpPr>
          <p:cNvPr id="6" name="CuadroTexto 5">
            <a:extLst>
              <a:ext uri="{FF2B5EF4-FFF2-40B4-BE49-F238E27FC236}">
                <a16:creationId xmlns:a16="http://schemas.microsoft.com/office/drawing/2014/main" id="{1B4658EC-BABC-D868-3A5F-DECE8D3A2554}"/>
              </a:ext>
            </a:extLst>
          </p:cNvPr>
          <p:cNvSpPr txBox="1"/>
          <p:nvPr/>
        </p:nvSpPr>
        <p:spPr>
          <a:xfrm>
            <a:off x="2359053" y="5591412"/>
            <a:ext cx="7710929" cy="1077218"/>
          </a:xfrm>
          <a:prstGeom prst="rect">
            <a:avLst/>
          </a:prstGeom>
          <a:noFill/>
        </p:spPr>
        <p:txBody>
          <a:bodyPr wrap="square" rtlCol="0">
            <a:spAutoFit/>
          </a:bodyPr>
          <a:lstStyle/>
          <a:p>
            <a:pPr algn="ctr"/>
            <a:r>
              <a:rPr lang="es-CO" sz="3200" b="1" dirty="0"/>
              <a:t>Como</a:t>
            </a:r>
            <a:r>
              <a:rPr lang="es-CO" sz="3200" dirty="0"/>
              <a:t> [rol del usuario] </a:t>
            </a:r>
            <a:r>
              <a:rPr lang="es-CO" sz="3200" b="1" dirty="0"/>
              <a:t>quiero</a:t>
            </a:r>
            <a:r>
              <a:rPr lang="es-CO" sz="3200" dirty="0"/>
              <a:t> [objetivo] </a:t>
            </a:r>
            <a:r>
              <a:rPr lang="es-CO" sz="3200" b="1" dirty="0"/>
              <a:t>para poder </a:t>
            </a:r>
            <a:r>
              <a:rPr lang="es-CO" sz="3200" dirty="0"/>
              <a:t>[beneficio] </a:t>
            </a:r>
          </a:p>
        </p:txBody>
      </p:sp>
      <p:sp>
        <p:nvSpPr>
          <p:cNvPr id="8" name="CuadroTexto 7">
            <a:extLst>
              <a:ext uri="{FF2B5EF4-FFF2-40B4-BE49-F238E27FC236}">
                <a16:creationId xmlns:a16="http://schemas.microsoft.com/office/drawing/2014/main" id="{AB597E5D-9142-F569-8C61-2B93F53E3BA9}"/>
              </a:ext>
            </a:extLst>
          </p:cNvPr>
          <p:cNvSpPr txBox="1"/>
          <p:nvPr/>
        </p:nvSpPr>
        <p:spPr>
          <a:xfrm>
            <a:off x="346906" y="2384711"/>
            <a:ext cx="3300755" cy="1477328"/>
          </a:xfrm>
          <a:prstGeom prst="rect">
            <a:avLst/>
          </a:prstGeom>
          <a:noFill/>
        </p:spPr>
        <p:txBody>
          <a:bodyPr wrap="square">
            <a:spAutoFit/>
          </a:bodyPr>
          <a:lstStyle/>
          <a:p>
            <a:pPr marL="82294" algn="just"/>
            <a:r>
              <a:rPr lang="es-ES" sz="1800" b="1" dirty="0">
                <a:solidFill>
                  <a:srgbClr val="00B050"/>
                </a:solidFill>
                <a:latin typeface="Work Sans Light" pitchFamily="2" charset="0"/>
              </a:rPr>
              <a:t>INVEST - Características de una Historia de Usuario</a:t>
            </a:r>
          </a:p>
          <a:p>
            <a:pPr marL="82294" algn="just"/>
            <a:r>
              <a:rPr lang="es-ES" sz="1800" dirty="0">
                <a:latin typeface="Work Sans Light" pitchFamily="2" charset="0"/>
              </a:rPr>
              <a:t>Se recomienda que toda Historia de Usuario cumpla con 6 características:</a:t>
            </a:r>
          </a:p>
        </p:txBody>
      </p:sp>
    </p:spTree>
    <p:extLst>
      <p:ext uri="{BB962C8B-B14F-4D97-AF65-F5344CB8AC3E}">
        <p14:creationId xmlns:p14="http://schemas.microsoft.com/office/powerpoint/2010/main" val="427190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81913095-343B-6365-A935-CA80820027C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D5F5A09-072F-0E81-E0E0-7E9DF0BCAAF2}"/>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3" name="CuadroTexto 2">
            <a:extLst>
              <a:ext uri="{FF2B5EF4-FFF2-40B4-BE49-F238E27FC236}">
                <a16:creationId xmlns:a16="http://schemas.microsoft.com/office/drawing/2014/main" id="{A0AD550D-1E2E-806D-5B4D-4D0C8A47A732}"/>
              </a:ext>
            </a:extLst>
          </p:cNvPr>
          <p:cNvSpPr txBox="1"/>
          <p:nvPr/>
        </p:nvSpPr>
        <p:spPr>
          <a:xfrm>
            <a:off x="3468910" y="2318106"/>
            <a:ext cx="6678777" cy="3170099"/>
          </a:xfrm>
          <a:prstGeom prst="rect">
            <a:avLst/>
          </a:prstGeom>
          <a:noFill/>
        </p:spPr>
        <p:txBody>
          <a:bodyPr wrap="square">
            <a:spAutoFit/>
          </a:bodyPr>
          <a:lstStyle/>
          <a:p>
            <a:pPr algn="just"/>
            <a:r>
              <a:rPr lang="es-CO" sz="2000" b="1" dirty="0">
                <a:latin typeface="Work Sans Light" pitchFamily="2" charset="0"/>
              </a:rPr>
              <a:t>Ejemplos</a:t>
            </a:r>
            <a:r>
              <a:rPr lang="es-CO" sz="2000" dirty="0">
                <a:latin typeface="Work Sans Light" pitchFamily="2" charset="0"/>
              </a:rPr>
              <a:t>:</a:t>
            </a:r>
          </a:p>
          <a:p>
            <a:pPr algn="just"/>
            <a:endParaRPr lang="es-CO" sz="2000" dirty="0">
              <a:latin typeface="Work Sans Light" pitchFamily="2" charset="0"/>
            </a:endParaRPr>
          </a:p>
          <a:p>
            <a:pPr marL="342900" indent="-342900" algn="just">
              <a:buFont typeface="Arial" panose="020B0604020202020204" pitchFamily="34" charset="0"/>
              <a:buChar char="•"/>
            </a:pPr>
            <a:r>
              <a:rPr lang="es-ES" sz="2000" dirty="0">
                <a:latin typeface="Work Sans Light" pitchFamily="2" charset="0"/>
              </a:rPr>
              <a:t>Como Usuario Anónimo quiero poder registrarme en el portal para crear una cuenta.</a:t>
            </a:r>
          </a:p>
          <a:p>
            <a:pPr marL="342900" indent="-342900" algn="just">
              <a:buFont typeface="Arial" panose="020B0604020202020204" pitchFamily="34" charset="0"/>
              <a:buChar char="•"/>
            </a:pPr>
            <a:r>
              <a:rPr lang="es-ES" sz="2000" dirty="0">
                <a:latin typeface="Work Sans Light" pitchFamily="2" charset="0"/>
              </a:rPr>
              <a:t>Como Usuario Registrado quiero poder iniciar sesión en el portal para poder acceder a la información de mis servicios contratados.</a:t>
            </a:r>
          </a:p>
          <a:p>
            <a:pPr marL="342900" indent="-342900" algn="just">
              <a:buFont typeface="Arial" panose="020B0604020202020204" pitchFamily="34" charset="0"/>
              <a:buChar char="•"/>
            </a:pPr>
            <a:r>
              <a:rPr lang="es-ES" sz="2000" dirty="0">
                <a:latin typeface="Work Sans Light" pitchFamily="2" charset="0"/>
              </a:rPr>
              <a:t>Como instructor quiero una herramienta para el acceso a los ambientes aprendizaje de forma ágil y segura.</a:t>
            </a:r>
            <a:endParaRPr lang="es-CO" sz="2000" dirty="0">
              <a:latin typeface="Work Sans Light" pitchFamily="2" charset="0"/>
            </a:endParaRPr>
          </a:p>
        </p:txBody>
      </p:sp>
      <p:pic>
        <p:nvPicPr>
          <p:cNvPr id="4" name="Imagen 3" descr="Forma&#10;&#10;Descripción generada automáticamente con confianza baja">
            <a:extLst>
              <a:ext uri="{FF2B5EF4-FFF2-40B4-BE49-F238E27FC236}">
                <a16:creationId xmlns:a16="http://schemas.microsoft.com/office/drawing/2014/main" id="{2A3D2ABD-39B0-D608-CEF2-B24D806083E2}"/>
              </a:ext>
            </a:extLst>
          </p:cNvPr>
          <p:cNvPicPr>
            <a:picLocks noChangeAspect="1"/>
          </p:cNvPicPr>
          <p:nvPr/>
        </p:nvPicPr>
        <p:blipFill>
          <a:blip r:embed="rId3"/>
          <a:stretch>
            <a:fillRect/>
          </a:stretch>
        </p:blipFill>
        <p:spPr>
          <a:xfrm>
            <a:off x="1375862" y="3255562"/>
            <a:ext cx="1528000" cy="1528000"/>
          </a:xfrm>
          <a:prstGeom prst="rect">
            <a:avLst/>
          </a:prstGeom>
        </p:spPr>
      </p:pic>
    </p:spTree>
    <p:extLst>
      <p:ext uri="{BB962C8B-B14F-4D97-AF65-F5344CB8AC3E}">
        <p14:creationId xmlns:p14="http://schemas.microsoft.com/office/powerpoint/2010/main" val="1338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FDCD1DC9-672C-BB06-F5CF-C0DDFBD97AD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411E6A-BFB0-D82B-215A-8701826EB93F}"/>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sp>
        <p:nvSpPr>
          <p:cNvPr id="5" name="CuadroTexto 2">
            <a:extLst>
              <a:ext uri="{FF2B5EF4-FFF2-40B4-BE49-F238E27FC236}">
                <a16:creationId xmlns:a16="http://schemas.microsoft.com/office/drawing/2014/main" id="{DAF53EE9-531C-38FE-2D1E-DB6867E13D4A}"/>
              </a:ext>
            </a:extLst>
          </p:cNvPr>
          <p:cNvSpPr txBox="1"/>
          <p:nvPr/>
        </p:nvSpPr>
        <p:spPr>
          <a:xfrm>
            <a:off x="4862623" y="1682091"/>
            <a:ext cx="6904073" cy="1200329"/>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294"/>
            <a:r>
              <a:rPr lang="es-ES" sz="2400" dirty="0">
                <a:solidFill>
                  <a:srgbClr val="00B050"/>
                </a:solidFill>
                <a:latin typeface="Work Sans Light" pitchFamily="2" charset="0"/>
              </a:rPr>
              <a:t>Ejemplo: </a:t>
            </a:r>
            <a:r>
              <a:rPr lang="es-ES" sz="2400" dirty="0">
                <a:latin typeface="Work Sans Light" pitchFamily="2" charset="0"/>
              </a:rPr>
              <a:t>Como estudiante necesito acceder al sistema para poder consultar mis calificaciones.</a:t>
            </a:r>
          </a:p>
        </p:txBody>
      </p:sp>
      <p:sp>
        <p:nvSpPr>
          <p:cNvPr id="6" name="CuadroTexto 5">
            <a:extLst>
              <a:ext uri="{FF2B5EF4-FFF2-40B4-BE49-F238E27FC236}">
                <a16:creationId xmlns:a16="http://schemas.microsoft.com/office/drawing/2014/main" id="{104FB244-4C0D-727D-0653-556DFFDEC394}"/>
              </a:ext>
            </a:extLst>
          </p:cNvPr>
          <p:cNvSpPr txBox="1"/>
          <p:nvPr/>
        </p:nvSpPr>
        <p:spPr>
          <a:xfrm>
            <a:off x="425303" y="1469335"/>
            <a:ext cx="3856076" cy="3375796"/>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294"/>
            <a:r>
              <a:rPr lang="es-ES" sz="2667" dirty="0">
                <a:latin typeface="Work Sans Light" pitchFamily="2" charset="0"/>
              </a:rPr>
              <a:t>Los beneficios de este tipo de redacción son, principalmente:</a:t>
            </a:r>
          </a:p>
          <a:p>
            <a:pPr marL="82294"/>
            <a:endParaRPr lang="es-ES" sz="2667" dirty="0">
              <a:latin typeface="Work Sans Light" pitchFamily="2" charset="0"/>
            </a:endParaRPr>
          </a:p>
          <a:p>
            <a:r>
              <a:rPr lang="es-ES" sz="2667" b="1" i="1" dirty="0">
                <a:solidFill>
                  <a:srgbClr val="00B050"/>
                </a:solidFill>
                <a:latin typeface="Work Sans Light" pitchFamily="2" charset="0"/>
              </a:rPr>
              <a:t>Primera Persona</a:t>
            </a:r>
          </a:p>
          <a:p>
            <a:r>
              <a:rPr lang="es-ES" sz="2667" b="1" i="1" dirty="0">
                <a:solidFill>
                  <a:srgbClr val="00B050"/>
                </a:solidFill>
                <a:latin typeface="Work Sans Light" pitchFamily="2" charset="0"/>
              </a:rPr>
              <a:t>Priorización</a:t>
            </a:r>
          </a:p>
          <a:p>
            <a:r>
              <a:rPr lang="es-ES" sz="2667" b="1" i="1" dirty="0">
                <a:solidFill>
                  <a:srgbClr val="00B050"/>
                </a:solidFill>
                <a:latin typeface="Work Sans Light" pitchFamily="2" charset="0"/>
              </a:rPr>
              <a:t>Propósito</a:t>
            </a:r>
            <a:endParaRPr lang="es-ES" sz="2667" dirty="0">
              <a:solidFill>
                <a:srgbClr val="00B050"/>
              </a:solidFill>
              <a:latin typeface="Work Sans Light" pitchFamily="2" charset="0"/>
            </a:endParaRPr>
          </a:p>
          <a:p>
            <a:endParaRPr lang="es-CO" sz="2667" dirty="0"/>
          </a:p>
        </p:txBody>
      </p:sp>
      <p:pic>
        <p:nvPicPr>
          <p:cNvPr id="7" name="Imagen 6">
            <a:extLst>
              <a:ext uri="{FF2B5EF4-FFF2-40B4-BE49-F238E27FC236}">
                <a16:creationId xmlns:a16="http://schemas.microsoft.com/office/drawing/2014/main" id="{7A811F2F-135D-7EB3-164E-0A27289EA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1581" y="2543865"/>
            <a:ext cx="5801983" cy="3759200"/>
          </a:xfrm>
          <a:prstGeom prst="rect">
            <a:avLst/>
          </a:prstGeom>
        </p:spPr>
      </p:pic>
    </p:spTree>
    <p:extLst>
      <p:ext uri="{BB962C8B-B14F-4D97-AF65-F5344CB8AC3E}">
        <p14:creationId xmlns:p14="http://schemas.microsoft.com/office/powerpoint/2010/main" val="201437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E236B7B0-FD99-0546-3FDB-F195C43B173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6D03FE4-9993-7815-E2F6-A004F878C54C}"/>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3" name="3 Imagen">
            <a:extLst>
              <a:ext uri="{FF2B5EF4-FFF2-40B4-BE49-F238E27FC236}">
                <a16:creationId xmlns:a16="http://schemas.microsoft.com/office/drawing/2014/main" id="{639E09ED-7496-CDD7-11F6-F5877DA33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859" y="1808740"/>
            <a:ext cx="9521977" cy="4234251"/>
          </a:xfrm>
          <a:prstGeom prst="rect">
            <a:avLst/>
          </a:prstGeom>
        </p:spPr>
      </p:pic>
    </p:spTree>
    <p:extLst>
      <p:ext uri="{BB962C8B-B14F-4D97-AF65-F5344CB8AC3E}">
        <p14:creationId xmlns:p14="http://schemas.microsoft.com/office/powerpoint/2010/main" val="306304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a:extLst>
            <a:ext uri="{FF2B5EF4-FFF2-40B4-BE49-F238E27FC236}">
              <a16:creationId xmlns:a16="http://schemas.microsoft.com/office/drawing/2014/main" id="{8F962EC6-178C-390E-C3A5-0EFE78FD255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77585A0-975C-7B27-E3A0-6DA597B1B2DA}"/>
              </a:ext>
            </a:extLst>
          </p:cNvPr>
          <p:cNvSpPr txBox="1">
            <a:spLocks/>
          </p:cNvSpPr>
          <p:nvPr/>
        </p:nvSpPr>
        <p:spPr>
          <a:xfrm>
            <a:off x="456236" y="457723"/>
            <a:ext cx="10515600" cy="6765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sz="4400" dirty="0">
                <a:latin typeface="Work Sans Light" pitchFamily="2" charset="77"/>
              </a:rPr>
              <a:t>Historias de Usuario </a:t>
            </a:r>
          </a:p>
        </p:txBody>
      </p:sp>
      <p:pic>
        <p:nvPicPr>
          <p:cNvPr id="4" name="Picture 2" descr="Resultado de imagen para historia de usuarios">
            <a:extLst>
              <a:ext uri="{FF2B5EF4-FFF2-40B4-BE49-F238E27FC236}">
                <a16:creationId xmlns:a16="http://schemas.microsoft.com/office/drawing/2014/main" id="{1839BB03-499F-F362-091B-291853B6D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642" y="1401788"/>
            <a:ext cx="7504716" cy="47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171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701</Words>
  <Application>Microsoft Office PowerPoint</Application>
  <PresentationFormat>Panorámica</PresentationFormat>
  <Paragraphs>69</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Courier New</vt:lpstr>
      <vt:lpstr>Work Sans</vt:lpstr>
      <vt:lpstr>Work Sans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Enrique Pedraza Sanchez</dc:creator>
  <cp:lastModifiedBy>Jorge Bolaños</cp:lastModifiedBy>
  <cp:revision>50</cp:revision>
  <dcterms:created xsi:type="dcterms:W3CDTF">2020-10-01T23:51:28Z</dcterms:created>
  <dcterms:modified xsi:type="dcterms:W3CDTF">2025-05-26T16:20:26Z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99739c-ad3d-4908-806e-4d91151a6e13_Enabled">
    <vt:lpwstr>true</vt:lpwstr>
  </property>
  <property fmtid="{D5CDD505-2E9C-101B-9397-08002B2CF9AE}" pid="3" name="MSIP_Label_1299739c-ad3d-4908-806e-4d91151a6e13_Method">
    <vt:lpwstr>Standard</vt:lpwstr>
  </property>
  <property fmtid="{D5CDD505-2E9C-101B-9397-08002B2CF9AE}" pid="4" name="MSIP_Label_1299739c-ad3d-4908-806e-4d91151a6e13_Name">
    <vt:lpwstr>All Employees (Unrestricted)</vt:lpwstr>
  </property>
  <property fmtid="{D5CDD505-2E9C-101B-9397-08002B2CF9AE}" pid="5" name="MSIP_Label_1299739c-ad3d-4908-806e-4d91151a6e13_SiteId">
    <vt:lpwstr>cbc2c381-2f2e-4d93-91d1-506c9316ace7</vt:lpwstr>
  </property>
  <property fmtid="{D5CDD505-2E9C-101B-9397-08002B2CF9AE}" pid="6" name="MSIP_Label_1299739c-ad3d-4908-806e-4d91151a6e13_ContentBits">
    <vt:lpwstr>0</vt:lpwstr>
  </property>
  <property fmtid="{D5CDD505-2E9C-101B-9397-08002B2CF9AE}" pid="7" name="MSIP_Label_1299739c-ad3d-4908-806e-4d91151a6e13_SetDate">
    <vt:lpwstr>2022-08-12T19:17:55Z</vt:lpwstr>
  </property>
  <property fmtid="{D5CDD505-2E9C-101B-9397-08002B2CF9AE}" pid="8" name="MSIP_Label_1299739c-ad3d-4908-806e-4d91151a6e13_ActionId">
    <vt:lpwstr>8c6bc714-34a9-4b82-914e-50b1377a2da4</vt:lpwstr>
  </property>
</Properties>
</file>