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8" r:id="rId2"/>
    <p:sldId id="498" r:id="rId3"/>
    <p:sldId id="501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8" r:id="rId12"/>
    <p:sldId id="540" r:id="rId13"/>
    <p:sldId id="536" r:id="rId14"/>
    <p:sldId id="541" r:id="rId15"/>
    <p:sldId id="542" r:id="rId16"/>
    <p:sldId id="544" r:id="rId17"/>
    <p:sldId id="543" r:id="rId18"/>
    <p:sldId id="545" r:id="rId19"/>
    <p:sldId id="26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A00"/>
    <a:srgbClr val="766363"/>
    <a:srgbClr val="FFF5EA"/>
    <a:srgbClr val="00324D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0472C-E42D-409B-8C27-DB2E802EEC81}" v="33" dt="2022-10-19T17:09:15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86369"/>
  </p:normalViewPr>
  <p:slideViewPr>
    <p:cSldViewPr snapToGrid="0">
      <p:cViewPr varScale="1">
        <p:scale>
          <a:sx n="63" d="100"/>
          <a:sy n="63" d="100"/>
        </p:scale>
        <p:origin x="9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3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Daniel Garzón Guerrero" userId="fe325f0a-239c-452b-a9ba-57b27abdcc6e" providerId="ADAL" clId="{FB101446-9E67-484C-B54D-4A5C2B815178}"/>
    <pc:docChg chg="modSld">
      <pc:chgData name="Cristhian Daniel Garzón Guerrero" userId="fe325f0a-239c-452b-a9ba-57b27abdcc6e" providerId="ADAL" clId="{FB101446-9E67-484C-B54D-4A5C2B815178}" dt="2022-10-19T23:33:20.397" v="0" actId="732"/>
      <pc:docMkLst>
        <pc:docMk/>
      </pc:docMkLst>
      <pc:sldChg chg="modSp mod">
        <pc:chgData name="Cristhian Daniel Garzón Guerrero" userId="fe325f0a-239c-452b-a9ba-57b27abdcc6e" providerId="ADAL" clId="{FB101446-9E67-484C-B54D-4A5C2B815178}" dt="2022-10-19T23:33:20.397" v="0" actId="732"/>
        <pc:sldMkLst>
          <pc:docMk/>
          <pc:sldMk cId="2048745988" sldId="522"/>
        </pc:sldMkLst>
        <pc:picChg chg="mod modCrop">
          <ac:chgData name="Cristhian Daniel Garzón Guerrero" userId="fe325f0a-239c-452b-a9ba-57b27abdcc6e" providerId="ADAL" clId="{FB101446-9E67-484C-B54D-4A5C2B815178}" dt="2022-10-19T23:33:20.397" v="0" actId="732"/>
          <ac:picMkLst>
            <pc:docMk/>
            <pc:sldMk cId="2048745988" sldId="522"/>
            <ac:picMk id="3" creationId="{EA97DC05-4A6B-3E0B-D2C7-E6FB8FE7B9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999AFE6-721E-1D92-FFC0-72E02DBB9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98C0A-ECF9-B897-80D5-1AE7ABA30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9B9F-131C-2846-AB8F-CEE154B4CAEB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8F308B-0102-A0B4-9A23-E807C735E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CACDD-5D14-572A-2591-609B03F16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070F-3F68-E043-9CC3-B53B4F2245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4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B96-A603-FF42-AE46-F5F75F80A67B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C58E-460D-4A4B-B0C2-1191B9D14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3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9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5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4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62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EDE1298D-A4F7-F1E4-F1B3-3D2F5117E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65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FF890D-F3AC-9928-32A3-F179DB21A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2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54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8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6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20/05/2025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5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95422" y="2551837"/>
            <a:ext cx="753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Metodologías Ágiles</a:t>
            </a:r>
          </a:p>
        </p:txBody>
      </p:sp>
    </p:spTree>
    <p:extLst>
      <p:ext uri="{BB962C8B-B14F-4D97-AF65-F5344CB8AC3E}">
        <p14:creationId xmlns:p14="http://schemas.microsoft.com/office/powerpoint/2010/main" val="307961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C48FF-1C0B-DC9E-0E41-B138E47E4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413BD-BE13-1995-CE2E-38878D7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E7D149-23E6-7688-C09B-B2E153ABCC0E}"/>
              </a:ext>
            </a:extLst>
          </p:cNvPr>
          <p:cNvSpPr txBox="1"/>
          <p:nvPr/>
        </p:nvSpPr>
        <p:spPr>
          <a:xfrm>
            <a:off x="221552" y="1598696"/>
            <a:ext cx="6204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Kanban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Enfatiza la visualización del flujo de trabajo mediante tableros que muestran las tareas pendientes, en proceso y terminadas.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Límites en el trabajo en curso (WIP), mejora continua.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común: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para proyectos con cambios frecuentes y sin ciclos de entrega definidos.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42F10B-1ABB-3738-45D0-484733F4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7" y="1702965"/>
            <a:ext cx="5292811" cy="39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8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82497-B4D3-36A9-AE65-6DACA4DDA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971C-91A1-37F6-EB9D-81135A06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A4AE5B-8196-D237-BAB6-87BFDDBC8696}"/>
              </a:ext>
            </a:extLst>
          </p:cNvPr>
          <p:cNvSpPr txBox="1"/>
          <p:nvPr/>
        </p:nvSpPr>
        <p:spPr>
          <a:xfrm>
            <a:off x="221552" y="1598696"/>
            <a:ext cx="6204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 </a:t>
            </a: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Programming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(XP)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Enfocado en la calidad del software y la satisfacción del cliente mediante prácticas técnicas rigurosas.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Prácticas clave: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guiado por pruebas (TDD), programación en parejas y entregas frecuentes.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500D5B-E75A-CE32-CE11-7F53A5AF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62" y="2033280"/>
            <a:ext cx="5361986" cy="36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5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8E2E1-8298-B5B2-0BAB-D27C33B9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6E969-9555-C859-DBAA-4968AEB9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Tradicionales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22552A-A637-4D41-C76A-976DB1E2A4ED}"/>
              </a:ext>
            </a:extLst>
          </p:cNvPr>
          <p:cNvSpPr txBox="1"/>
          <p:nvPr/>
        </p:nvSpPr>
        <p:spPr>
          <a:xfrm>
            <a:off x="221552" y="1598696"/>
            <a:ext cx="5222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más rígidas y se enfocan en un proceso secuencial.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Cascada (</a:t>
            </a: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Waterfall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Modelo lineal y secuencial donde cada fase debe completarse antes de pasar a la siguiente.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Fases: Requisitos, diseño, desarrollo, pruebas, implementación y mantenimiento.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común: Proyectos donde los requisitos están claramente definidos desde el inicio.</a:t>
            </a:r>
          </a:p>
          <a:p>
            <a:pPr lvl="1"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9779B8-ED03-D85F-10EE-6F657D9B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47" y="2455127"/>
            <a:ext cx="6262901" cy="37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8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ED52-707C-B544-6311-BD01285F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E0D4A-F4B4-E6FD-1176-2016A317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Tradicionales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A39231-CCE3-3D5D-A913-398AB5B5633A}"/>
              </a:ext>
            </a:extLst>
          </p:cNvPr>
          <p:cNvSpPr txBox="1"/>
          <p:nvPr/>
        </p:nvSpPr>
        <p:spPr>
          <a:xfrm>
            <a:off x="221552" y="1598696"/>
            <a:ext cx="4543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V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Extensión del modelo en cascada, pero con una fuerte relación entre las fases de desarrollo y sus correspondientes pruebas.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Ventaja: Mejora la validación y verificación en proyectos críticos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1243C8-641B-731B-BCBB-A0CD46B9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14" y="1802886"/>
            <a:ext cx="6859634" cy="47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0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BE22-40AA-2749-9D2A-1A9321900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527F5-193D-6AB0-067A-771BDFF1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Híbridas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62271F-8A99-F1C6-37D4-CA8FB8B32B11}"/>
              </a:ext>
            </a:extLst>
          </p:cNvPr>
          <p:cNvSpPr txBox="1"/>
          <p:nvPr/>
        </p:nvSpPr>
        <p:spPr>
          <a:xfrm>
            <a:off x="221552" y="1598696"/>
            <a:ext cx="11447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Combinan elementos de metodologías ágiles y tradicionales.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Iterativo-Incremental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El producto se desarrolla en iteraciones sucesivas que entregan incrementos funcionales.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Ventaja: Permite adaptarse a cambios en los requisitos.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42D3EB-6FC4-967D-877A-8BE20739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10" y="3429000"/>
            <a:ext cx="8096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5569-00CE-02E5-EB4E-52E4054D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697D9-5401-136A-D087-4128C120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Híbridas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DE66AF-CB2D-09C1-FB02-45AE1BF43886}"/>
              </a:ext>
            </a:extLst>
          </p:cNvPr>
          <p:cNvSpPr txBox="1"/>
          <p:nvPr/>
        </p:nvSpPr>
        <p:spPr>
          <a:xfrm>
            <a:off x="221552" y="1598696"/>
            <a:ext cx="1144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Scrumban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Fusión entre Scrum y Kanban. Utiliza los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sprints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Scrum y la visualización de Kanban.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Uso: Ideal para proyectos de mantenimiento o evolución continua.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6BE7C7-91E9-0407-4CAD-8B5009C6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56" y="2656252"/>
            <a:ext cx="8096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9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F4A4-6051-3047-954C-B1239C31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76F6D-4E2E-4922-F48B-08CD31D7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Otras Metodologías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1B8DC7-5870-E6F0-882B-B0CE25FC549D}"/>
              </a:ext>
            </a:extLst>
          </p:cNvPr>
          <p:cNvSpPr txBox="1"/>
          <p:nvPr/>
        </p:nvSpPr>
        <p:spPr>
          <a:xfrm>
            <a:off x="221552" y="1598696"/>
            <a:ext cx="11447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Metodología centrada en el usuario para resolver problemas de manera creativa e iterativa.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Empatizar, definir, idear, prototipar, testear.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común: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interfaces web y aplicaciones centradas en el usuario.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FE5045-6286-3450-8172-62C87D7E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08" y="3198983"/>
            <a:ext cx="6316451" cy="35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6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2C20-AF39-B801-2199-6D155054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44D59-3206-E7C5-E12F-C1408773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Otras Metodologías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E6B908-C64D-4218-CC34-92746C52D415}"/>
              </a:ext>
            </a:extLst>
          </p:cNvPr>
          <p:cNvSpPr txBox="1"/>
          <p:nvPr/>
        </p:nvSpPr>
        <p:spPr>
          <a:xfrm>
            <a:off x="221552" y="1598696"/>
            <a:ext cx="1144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</a:t>
            </a: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enfoca en maximizar el valor entregado al cliente eliminando desperdicios.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Entrega rápida, mejora continua, decisiones basadas en datos.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Ideal para startups y proyectos innovadores.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976DFC-ECE4-00D9-FCB4-846725EA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23" y="2799025"/>
            <a:ext cx="5884957" cy="39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0DC36-E218-0D74-5DFA-547D93A74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F063E-55AF-82EB-B944-B1D2074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Otras Metodologías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52AB71-B680-065E-2C9C-826C114CF872}"/>
              </a:ext>
            </a:extLst>
          </p:cNvPr>
          <p:cNvSpPr txBox="1"/>
          <p:nvPr/>
        </p:nvSpPr>
        <p:spPr>
          <a:xfrm>
            <a:off x="221552" y="1598696"/>
            <a:ext cx="11447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DevOps como Metodología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Combina desarrollo y operaciones para integrar la entrega continua y la automatización.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Integración continua (CI), entrega continua (CD), infraestructura como código.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Herramientas: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Jenkins, Docker,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Kubernetes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EB7027-0A5D-01F9-2754-35BDA85F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10" y="3076024"/>
            <a:ext cx="6080780" cy="34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5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1EB75E-8874-42DD-11A3-2D5CA1D23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D04A5A-19A9-0ACE-6D0F-5E02EDC9D1DE}"/>
              </a:ext>
            </a:extLst>
          </p:cNvPr>
          <p:cNvSpPr txBox="1"/>
          <p:nvPr/>
        </p:nvSpPr>
        <p:spPr>
          <a:xfrm>
            <a:off x="1754109" y="2228671"/>
            <a:ext cx="8683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200" dirty="0">
                <a:latin typeface="Work Sans Light" pitchFamily="2" charset="77"/>
              </a:rPr>
              <a:t>Metodologías Ágiles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6F1CF-C64D-CB82-1478-686F9F9BAF5F}"/>
              </a:ext>
            </a:extLst>
          </p:cNvPr>
          <p:cNvCxnSpPr>
            <a:cxnSpLocks/>
          </p:cNvCxnSpPr>
          <p:nvPr/>
        </p:nvCxnSpPr>
        <p:spPr>
          <a:xfrm>
            <a:off x="5227899" y="3321934"/>
            <a:ext cx="1736203" cy="0"/>
          </a:xfrm>
          <a:prstGeom prst="line">
            <a:avLst/>
          </a:prstGeom>
          <a:ln>
            <a:solidFill>
              <a:srgbClr val="3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896E8B4-453C-7E26-D038-59933D4B744F}"/>
              </a:ext>
            </a:extLst>
          </p:cNvPr>
          <p:cNvSpPr txBox="1"/>
          <p:nvPr/>
        </p:nvSpPr>
        <p:spPr>
          <a:xfrm>
            <a:off x="4168816" y="3463724"/>
            <a:ext cx="385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Work Sans Light" pitchFamily="2" charset="77"/>
              </a:rPr>
              <a:t>Impacto de las Metodologías Ágiles en el Desarrollo de las Organizaciones para Proyectos de Software</a:t>
            </a:r>
            <a:endParaRPr lang="es-CO" sz="1600" dirty="0">
              <a:latin typeface="Work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973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67CBC-1536-A090-A5B5-FE205F3AF4AD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D7F0F4-BD06-9E8F-B033-A302BE3466B4}"/>
              </a:ext>
            </a:extLst>
          </p:cNvPr>
          <p:cNvSpPr txBox="1"/>
          <p:nvPr/>
        </p:nvSpPr>
        <p:spPr>
          <a:xfrm>
            <a:off x="536713" y="1580321"/>
            <a:ext cx="11231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Work Sans Light" pitchFamily="2" charset="0"/>
              </a:rPr>
              <a:t>Las metodologías ágiles han revolucionado la forma en que las organizaciones desarrollan software, brindando un enfoque más flexible, iterativo y centrado en el cliente. A diferencia de los modelos tradicionales como el enfoque en cascada (</a:t>
            </a:r>
            <a:r>
              <a:rPr lang="es-ES" dirty="0" err="1">
                <a:latin typeface="Work Sans Light" pitchFamily="2" charset="0"/>
              </a:rPr>
              <a:t>Waterfall</a:t>
            </a:r>
            <a:r>
              <a:rPr lang="es-ES" dirty="0">
                <a:latin typeface="Work Sans Light" pitchFamily="2" charset="0"/>
              </a:rPr>
              <a:t>), donde el desarrollo es lineal y rígido, la agilidad permite adaptarse a cambios, mejorar la calidad del producto y optimizar la colaboración dentro de los equipos.</a:t>
            </a:r>
            <a:endParaRPr lang="es-CO" dirty="0">
              <a:latin typeface="Work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0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35E0C-5147-B582-71B8-18AC254B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739AD-96C6-6EC8-41E3-B1092E306A3F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C38110-41F7-9EFD-A611-995BC438CC03}"/>
              </a:ext>
            </a:extLst>
          </p:cNvPr>
          <p:cNvSpPr txBox="1"/>
          <p:nvPr/>
        </p:nvSpPr>
        <p:spPr>
          <a:xfrm>
            <a:off x="536713" y="1580321"/>
            <a:ext cx="11231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Aceleración del Ciclo de Desarrollo: </a:t>
            </a:r>
            <a:r>
              <a:rPr lang="es-ES" dirty="0">
                <a:latin typeface="Work Sans Light" pitchFamily="2" charset="0"/>
              </a:rPr>
              <a:t>Uno de los principales impactos de la agilidad en los proyectos de software es la reducción del tiempo de desarrollo. A través de iteraciones cortas (</a:t>
            </a:r>
            <a:r>
              <a:rPr lang="es-ES" dirty="0" err="1">
                <a:latin typeface="Work Sans Light" pitchFamily="2" charset="0"/>
              </a:rPr>
              <a:t>sprints</a:t>
            </a:r>
            <a:r>
              <a:rPr lang="es-ES" dirty="0">
                <a:latin typeface="Work Sans Light" pitchFamily="2" charset="0"/>
              </a:rPr>
              <a:t> o incrementos), las organizaciones pueden entregar productos funcionales con mayor rapidez, permitiendo validar el software en cada fase y realizar ajustes en tiempo real.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prioriza el desarrollo incremental en lugar de grandes entregas finales.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detectan y corrigen errores temprano, evitando retrasos y sobrecostos.</a:t>
            </a:r>
          </a:p>
          <a:p>
            <a:pPr algn="just"/>
            <a:endParaRPr lang="es-ES" dirty="0">
              <a:latin typeface="Work Sans Ligh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Mayor Adaptabilidad y Flexibilidad ante Cambios: </a:t>
            </a:r>
            <a:r>
              <a:rPr lang="es-ES" dirty="0">
                <a:latin typeface="Work Sans Light" pitchFamily="2" charset="0"/>
              </a:rPr>
              <a:t>En el mundo del software, los requisitos pueden cambiar constantemente debido a factores como la evolución del mercado, la retroalimentación de los usuarios o nuevas tecnologías. Las metodologías ágiles, como Scrum o Kanban, permiten a las organizaciones ajustar prioridades sin afectar negativamente el desarrollo.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realiza una planificación flexible en lugar de planes fijos a largo plazo.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permite modificar funcionalidades en función de la retroalimentación continua.</a:t>
            </a:r>
            <a:endParaRPr lang="es-CO" dirty="0">
              <a:latin typeface="Work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123CE-B06E-8117-2DB3-53C2908E8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44BC1-FD55-B32F-765D-EDBFBEAB7CC2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995242-CD7E-3E75-F44B-0712FBD1FA98}"/>
              </a:ext>
            </a:extLst>
          </p:cNvPr>
          <p:cNvSpPr txBox="1"/>
          <p:nvPr/>
        </p:nvSpPr>
        <p:spPr>
          <a:xfrm>
            <a:off x="536713" y="1580321"/>
            <a:ext cx="11231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Enfoque en la Calidad y Reducción de Errores: </a:t>
            </a:r>
            <a:r>
              <a:rPr lang="es-ES" dirty="0">
                <a:latin typeface="Work Sans Light" pitchFamily="2" charset="0"/>
              </a:rPr>
              <a:t>La integración de prácticas ágiles como la automatización de pruebas, la entrega continua (CI/CD) y el desarrollo basado en pruebas (TDD) mejora la calidad del software. Esto reduce la acumulación de errores y permite liberar versiones más estables y confiables.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incorporan pruebas automáticas y revisiones constantes del código.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realizan retrospectivas para mejorar continuamente los procesos de desarrollo.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b="1" dirty="0">
              <a:latin typeface="Work Sans Ligh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Colaboración y Comunicación Efectiva: </a:t>
            </a:r>
            <a:r>
              <a:rPr lang="es-ES" dirty="0">
                <a:latin typeface="Work Sans Light" pitchFamily="2" charset="0"/>
              </a:rPr>
              <a:t>Las metodologías ágiles promueven equipos multidisciplinarios que trabajan en estrecha colaboración, fomentando una comunicación más fluida entre desarrolladores, diseñadores, </a:t>
            </a:r>
            <a:r>
              <a:rPr lang="es-ES" dirty="0" err="1">
                <a:latin typeface="Work Sans Light" pitchFamily="2" charset="0"/>
              </a:rPr>
              <a:t>testers</a:t>
            </a:r>
            <a:r>
              <a:rPr lang="es-ES" dirty="0">
                <a:latin typeface="Work Sans Light" pitchFamily="2" charset="0"/>
              </a:rPr>
              <a:t> y </a:t>
            </a:r>
            <a:r>
              <a:rPr lang="es-ES" dirty="0" err="1">
                <a:latin typeface="Work Sans Light" pitchFamily="2" charset="0"/>
              </a:rPr>
              <a:t>stakeholders</a:t>
            </a:r>
            <a:r>
              <a:rPr lang="es-ES" dirty="0">
                <a:latin typeface="Work Sans Light" pitchFamily="2" charset="0"/>
              </a:rPr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realizan reuniones diarias (</a:t>
            </a:r>
            <a:r>
              <a:rPr lang="es-ES" dirty="0" err="1">
                <a:latin typeface="Work Sans Light" pitchFamily="2" charset="0"/>
              </a:rPr>
              <a:t>daily</a:t>
            </a:r>
            <a:r>
              <a:rPr lang="es-ES" dirty="0">
                <a:latin typeface="Work Sans Light" pitchFamily="2" charset="0"/>
              </a:rPr>
              <a:t> stand-ups) para alinear el progreso.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minimizan malentendidos mediante la comunicación constante y la transparencia.</a:t>
            </a:r>
            <a:endParaRPr lang="es-CO" dirty="0">
              <a:latin typeface="Work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EDFCF-8BF7-590A-F772-8F6DCDD7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9D3E0-5825-6BE6-95FA-5DED2ED44472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C76F0-2807-9732-0FDE-3D8687CF4B95}"/>
              </a:ext>
            </a:extLst>
          </p:cNvPr>
          <p:cNvSpPr txBox="1"/>
          <p:nvPr/>
        </p:nvSpPr>
        <p:spPr>
          <a:xfrm>
            <a:off x="536713" y="1580321"/>
            <a:ext cx="11231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Incremento en la Satisfacción del Cliente: </a:t>
            </a:r>
            <a:r>
              <a:rPr lang="es-ES" dirty="0">
                <a:latin typeface="Work Sans Light" pitchFamily="2" charset="0"/>
              </a:rPr>
              <a:t>Las entregas frecuentes y la validación continua garantizan que el software desarrollado cumpla con las expectativas del cliente. La retroalimentación constante permite ajustar funcionalidades y mejorar la experiencia del usuario en cada iteración.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entrega software funcional en cada sprint, proporcionando valor rápidamente.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involucra al cliente en el proceso, asegurando que el producto final sea relevante y útil.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Work Sans Ligh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Reducción de Costos y Riesgos: </a:t>
            </a:r>
            <a:r>
              <a:rPr lang="es-ES" dirty="0">
                <a:latin typeface="Work Sans Light" pitchFamily="2" charset="0"/>
              </a:rPr>
              <a:t>La detección temprana de errores y la planificación iterativa ayudan a reducir costos innecesarios en el desarrollo de software. Además, al abordar riesgos en cada sprint, las organizaciones pueden mitigar problemas antes de que se conviertan en obstáculos críticos.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evita el desperdicio de recursos en funcionalidades innecesarias.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corrigen problemas en etapas tempranas, reduciendo el impacto financiero.</a:t>
            </a:r>
            <a:endParaRPr lang="es-CO" dirty="0">
              <a:latin typeface="Work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3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A67DC-83E5-8847-9D5D-FB63B362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C88E5-80F9-B754-DF50-9653D6081942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A8B780-6052-F7BE-6836-41ADDF9C355F}"/>
              </a:ext>
            </a:extLst>
          </p:cNvPr>
          <p:cNvSpPr txBox="1"/>
          <p:nvPr/>
        </p:nvSpPr>
        <p:spPr>
          <a:xfrm>
            <a:off x="536713" y="1580321"/>
            <a:ext cx="11231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Work Sans Light" pitchFamily="2" charset="0"/>
              </a:rPr>
              <a:t>Cultura Organizacional y Transformación Digital: </a:t>
            </a:r>
            <a:r>
              <a:rPr lang="es-ES" dirty="0">
                <a:latin typeface="Work Sans Light" pitchFamily="2" charset="0"/>
              </a:rPr>
              <a:t>Las metodologías ágiles no solo impactan en el desarrollo del software, sino que transforman la cultura de la organización. Se fomenta la colaboración, la autoorganización y la mejora continua, impulsando la innovación dentro de la empresa.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eliminan jerarquías rígidas, promoviendo equipos autónomos y empoderados.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Se adopta una mentalidad de aprendizaje continuo y mejora constante.</a:t>
            </a:r>
          </a:p>
          <a:p>
            <a:pPr lvl="1" algn="just"/>
            <a:endParaRPr lang="es-CO" dirty="0">
              <a:latin typeface="Work Sans Ligh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Work Sans Light" pitchFamily="2" charset="0"/>
              </a:rPr>
              <a:t>Desafíos en la Implementación de la Agilidad en Software: A pesar de sus beneficios, la transición a un modelo ágil en el desarrollo de software puede presentar desafíos, como: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Resistencia al cambio por parte de equipos acostumbrados a metodologías tradicionales.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Dificultades en la integración de equipos distribuidos o con dependencia de terceros.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Falta de experiencia en la aplicación de prácticas ágiles dentro de la organización.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Work Sans Light" pitchFamily="2" charset="0"/>
              </a:rPr>
              <a:t>Problemas en la escalabilidad de la agilidad en grandes empresas (solucionado con marcos como </a:t>
            </a:r>
            <a:r>
              <a:rPr lang="es-ES" dirty="0" err="1">
                <a:latin typeface="Work Sans Light" pitchFamily="2" charset="0"/>
              </a:rPr>
              <a:t>SAFe</a:t>
            </a:r>
            <a:r>
              <a:rPr lang="es-ES" dirty="0">
                <a:latin typeface="Work Sans Light" pitchFamily="2" charset="0"/>
              </a:rPr>
              <a:t>, </a:t>
            </a:r>
            <a:r>
              <a:rPr lang="es-ES" dirty="0" err="1">
                <a:latin typeface="Work Sans Light" pitchFamily="2" charset="0"/>
              </a:rPr>
              <a:t>LeSS</a:t>
            </a:r>
            <a:r>
              <a:rPr lang="es-ES" dirty="0">
                <a:latin typeface="Work Sans Light" pitchFamily="2" charset="0"/>
              </a:rPr>
              <a:t> o Nexus).</a:t>
            </a:r>
          </a:p>
        </p:txBody>
      </p:sp>
    </p:spTree>
    <p:extLst>
      <p:ext uri="{BB962C8B-B14F-4D97-AF65-F5344CB8AC3E}">
        <p14:creationId xmlns:p14="http://schemas.microsoft.com/office/powerpoint/2010/main" val="200759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14AE9-2F38-3848-99BB-2B46ABFB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C3334-5302-B6E2-6EF6-2C885118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EDA59-A5CC-BA1D-5F04-376C8D9CDF3C}"/>
              </a:ext>
            </a:extLst>
          </p:cNvPr>
          <p:cNvSpPr txBox="1"/>
          <p:nvPr/>
        </p:nvSpPr>
        <p:spPr>
          <a:xfrm>
            <a:off x="221552" y="1598696"/>
            <a:ext cx="11447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metodologías para el desarrollo web son fundamentales para asegurar proyectos organizados, eficientes y con resultados de calidad.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proceso de ciclo de vida completo, que comprenda aspectos tantos del negocio como técnicos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conjunto completo de conceptos y modelos que sean internamente consistentes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colección de reglas y guías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descripción completa de artefactos a desarrollar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notación con la que trabajar, idealmente soportada por diversas herramientas CASE y diseñada para una usabilidad óptima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conjunto de técnicas probadas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conjunto de métricas, junto con asesoramiento sobre calidad, estándares y estrategias de prueba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Identificación de los roles organizacionales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Guías para la gestión de proyectos y aseguramiento de la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Asesoramiento para la gestión de bibliotecas y reutilización</a:t>
            </a:r>
          </a:p>
        </p:txBody>
      </p:sp>
    </p:spTree>
    <p:extLst>
      <p:ext uri="{BB962C8B-B14F-4D97-AF65-F5344CB8AC3E}">
        <p14:creationId xmlns:p14="http://schemas.microsoft.com/office/powerpoint/2010/main" val="208606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F3D25-0244-5E90-AE11-4BF6D53C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3A2E4-C1F8-05B5-1B72-EC1ECB43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Metodologías Ágiles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5AAA7B-FD11-BB3A-8511-B3BAC1DDCF04}"/>
              </a:ext>
            </a:extLst>
          </p:cNvPr>
          <p:cNvSpPr txBox="1"/>
          <p:nvPr/>
        </p:nvSpPr>
        <p:spPr>
          <a:xfrm>
            <a:off x="221552" y="1598696"/>
            <a:ext cx="5407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centran en la flexibilidad y la entrega continua de valor, con iteraciones cortas y comunicación constante con el cliente.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Scrum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Descripción: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basa en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sprints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(intervalos de 1 a 4 semanas) en los que se entregan incrementos del producto.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Scrum Master, Equipo de desarrollo.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Artefactos: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backlog, sprint backlog, incrementos.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Reuniones: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Stand-up, Sprint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Sprint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Sprint Retrospective.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C386D2-2D4D-0C75-0DB6-ACB1430D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15" y="1812022"/>
            <a:ext cx="6270910" cy="44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3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1313</Words>
  <Application>Microsoft Office PowerPoint</Application>
  <PresentationFormat>Panorámica</PresentationFormat>
  <Paragraphs>109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Tahoma</vt:lpstr>
      <vt:lpstr>Work Sans</vt:lpstr>
      <vt:lpstr>Work Sans Light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Metodologías Ágiles</vt:lpstr>
      <vt:lpstr>Metodologías Ágiles</vt:lpstr>
      <vt:lpstr>Metodologías Ágiles</vt:lpstr>
      <vt:lpstr>Metodologías Ágiles</vt:lpstr>
      <vt:lpstr>Metodologías Tradicionales</vt:lpstr>
      <vt:lpstr>Metodologías Tradicionales</vt:lpstr>
      <vt:lpstr>Metodologías Híbridas</vt:lpstr>
      <vt:lpstr>Metodologías Híbridas</vt:lpstr>
      <vt:lpstr>Otras Metodologías</vt:lpstr>
      <vt:lpstr>Otras Metodologías</vt:lpstr>
      <vt:lpstr>Otras Metodologías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Pedraza Sanchez</dc:creator>
  <cp:lastModifiedBy>Jorge Bolaños</cp:lastModifiedBy>
  <cp:revision>41</cp:revision>
  <dcterms:created xsi:type="dcterms:W3CDTF">2020-10-01T23:51:28Z</dcterms:created>
  <dcterms:modified xsi:type="dcterms:W3CDTF">2025-05-20T20:15:29Z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Enabled">
    <vt:lpwstr>true</vt:lpwstr>
  </property>
  <property fmtid="{D5CDD505-2E9C-101B-9397-08002B2CF9AE}" pid="3" name="MSIP_Label_1299739c-ad3d-4908-806e-4d91151a6e13_Method">
    <vt:lpwstr>Standard</vt:lpwstr>
  </property>
  <property fmtid="{D5CDD505-2E9C-101B-9397-08002B2CF9AE}" pid="4" name="MSIP_Label_1299739c-ad3d-4908-806e-4d91151a6e13_Name">
    <vt:lpwstr>All Employees (Unrestricted)</vt:lpwstr>
  </property>
  <property fmtid="{D5CDD505-2E9C-101B-9397-08002B2CF9AE}" pid="5" name="MSIP_Label_1299739c-ad3d-4908-806e-4d91151a6e13_SiteId">
    <vt:lpwstr>cbc2c381-2f2e-4d93-91d1-506c9316ace7</vt:lpwstr>
  </property>
  <property fmtid="{D5CDD505-2E9C-101B-9397-08002B2CF9AE}" pid="6" name="MSIP_Label_1299739c-ad3d-4908-806e-4d91151a6e13_ContentBits">
    <vt:lpwstr>0</vt:lpwstr>
  </property>
  <property fmtid="{D5CDD505-2E9C-101B-9397-08002B2CF9AE}" pid="7" name="MSIP_Label_1299739c-ad3d-4908-806e-4d91151a6e13_SetDate">
    <vt:lpwstr>2022-08-12T19:17:55Z</vt:lpwstr>
  </property>
  <property fmtid="{D5CDD505-2E9C-101B-9397-08002B2CF9AE}" pid="8" name="MSIP_Label_1299739c-ad3d-4908-806e-4d91151a6e13_ActionId">
    <vt:lpwstr>8c6bc714-34a9-4b82-914e-50b1377a2da4</vt:lpwstr>
  </property>
</Properties>
</file>