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468" r:id="rId2"/>
    <p:sldId id="498" r:id="rId3"/>
    <p:sldId id="501" r:id="rId4"/>
    <p:sldId id="529" r:id="rId5"/>
    <p:sldId id="530" r:id="rId6"/>
    <p:sldId id="531" r:id="rId7"/>
    <p:sldId id="532" r:id="rId8"/>
    <p:sldId id="533" r:id="rId9"/>
    <p:sldId id="534" r:id="rId10"/>
    <p:sldId id="535" r:id="rId11"/>
    <p:sldId id="538" r:id="rId12"/>
    <p:sldId id="540" r:id="rId13"/>
    <p:sldId id="536" r:id="rId14"/>
    <p:sldId id="541" r:id="rId15"/>
    <p:sldId id="542" r:id="rId16"/>
    <p:sldId id="544" r:id="rId17"/>
    <p:sldId id="543" r:id="rId18"/>
    <p:sldId id="545" r:id="rId19"/>
    <p:sldId id="264" r:id="rId20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8AA00"/>
    <a:srgbClr val="766363"/>
    <a:srgbClr val="FFF5EA"/>
    <a:srgbClr val="00324D"/>
    <a:srgbClr val="FF6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BA0472C-E42D-409B-8C27-DB2E802EEC81}" v="33" dt="2022-10-19T17:09:15.35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04"/>
    <p:restoredTop sz="86369"/>
  </p:normalViewPr>
  <p:slideViewPr>
    <p:cSldViewPr snapToGrid="0">
      <p:cViewPr varScale="1">
        <p:scale>
          <a:sx n="63" d="100"/>
          <a:sy n="63" d="100"/>
        </p:scale>
        <p:origin x="924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97" d="100"/>
          <a:sy n="97" d="100"/>
        </p:scale>
        <p:origin x="5336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risthian Daniel Garzón Guerrero" userId="fe325f0a-239c-452b-a9ba-57b27abdcc6e" providerId="ADAL" clId="{FB101446-9E67-484C-B54D-4A5C2B815178}"/>
    <pc:docChg chg="modSld">
      <pc:chgData name="Cristhian Daniel Garzón Guerrero" userId="fe325f0a-239c-452b-a9ba-57b27abdcc6e" providerId="ADAL" clId="{FB101446-9E67-484C-B54D-4A5C2B815178}" dt="2022-10-19T23:33:20.397" v="0" actId="732"/>
      <pc:docMkLst>
        <pc:docMk/>
      </pc:docMkLst>
      <pc:sldChg chg="modSp mod">
        <pc:chgData name="Cristhian Daniel Garzón Guerrero" userId="fe325f0a-239c-452b-a9ba-57b27abdcc6e" providerId="ADAL" clId="{FB101446-9E67-484C-B54D-4A5C2B815178}" dt="2022-10-19T23:33:20.397" v="0" actId="732"/>
        <pc:sldMkLst>
          <pc:docMk/>
          <pc:sldMk cId="2048745988" sldId="522"/>
        </pc:sldMkLst>
        <pc:picChg chg="mod modCrop">
          <ac:chgData name="Cristhian Daniel Garzón Guerrero" userId="fe325f0a-239c-452b-a9ba-57b27abdcc6e" providerId="ADAL" clId="{FB101446-9E67-484C-B54D-4A5C2B815178}" dt="2022-10-19T23:33:20.397" v="0" actId="732"/>
          <ac:picMkLst>
            <pc:docMk/>
            <pc:sldMk cId="2048745988" sldId="522"/>
            <ac:picMk id="3" creationId="{EA97DC05-4A6B-3E0B-D2C7-E6FB8FE7B99F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9999AFE6-721E-1D92-FFC0-72E02DBB97B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BA598C0A-ECF9-B897-80D5-1AE7ABA3058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369B9F-131C-2846-AB8F-CEE154B4CAEB}" type="datetimeFigureOut">
              <a:rPr lang="es-CO" smtClean="0"/>
              <a:t>20/05/2025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88F308B-0102-A0B4-9A23-E807C735E85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1E7CACDD-5D14-572A-2591-609B03F1682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93070F-3F68-E043-9CC3-B53B4F22454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700459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60CB96-A603-FF42-AE46-F5F75F80A67B}" type="datetimeFigureOut">
              <a:rPr lang="es-CO" smtClean="0"/>
              <a:t>20/05/2025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06C58E-460D-4A4B-B0C2-1191B9D14FCB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213026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06C58E-460D-4A4B-B0C2-1191B9D14FCB}" type="slidenum">
              <a:rPr lang="es-CO" smtClean="0"/>
              <a:t>1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789272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06C58E-460D-4A4B-B0C2-1191B9D14FCB}" type="slidenum">
              <a:rPr lang="es-CO" smtClean="0"/>
              <a:t>2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085203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095260C-E8AD-B240-9481-5B2FE14A60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8F4960B-AC04-294C-9B8A-B10830EF5F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9F720DD-BA8F-C443-A59E-F0EEAF843A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86248-06F7-A441-A47A-264EBD310E11}" type="datetimeFigureOut">
              <a:rPr lang="es-CO" smtClean="0"/>
              <a:t>20/05/2025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9A1676A-B50F-4048-B9A0-67475225D0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0B408DD-191C-9940-B5DC-9B04378C87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15DF6-230E-2E43-B847-68755106EC6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794502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C07BF5-7EFA-9943-8CEE-7006AC893C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EFF53FB-B16B-7444-99CF-B7533C11E2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C9133D3-834D-0942-99DE-29F15E8DC4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86248-06F7-A441-A47A-264EBD310E11}" type="datetimeFigureOut">
              <a:rPr lang="es-CO" smtClean="0"/>
              <a:t>20/05/2025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A5A02E1-CB07-7943-ACA2-6FF8387D3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12BC7A9-2B5F-1841-91C8-9460E3E551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15DF6-230E-2E43-B847-68755106EC6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114781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5C11DF48-6A7C-3349-8650-2AA87E5D5E6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5D61C96-3D9F-F745-A812-5EC81CEB48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3F61D3C-242D-F544-9883-3EEF515CE8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86248-06F7-A441-A47A-264EBD310E11}" type="datetimeFigureOut">
              <a:rPr lang="es-CO" smtClean="0"/>
              <a:t>20/05/2025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CAB2518-6961-A143-A5EE-C5606EBA48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86FEAD3-1533-7A45-8011-C0C84A1DCD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15DF6-230E-2E43-B847-68755106EC6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816216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Patrón de fondo&#10;&#10;Descripción generada automáticamente">
            <a:extLst>
              <a:ext uri="{FF2B5EF4-FFF2-40B4-BE49-F238E27FC236}">
                <a16:creationId xmlns:a16="http://schemas.microsoft.com/office/drawing/2014/main" id="{EDE1298D-A4F7-F1E4-F1B3-3D2F5117E04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69B39820-C822-5D71-439D-76D8E95C16E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54859" y="303050"/>
            <a:ext cx="855785" cy="833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3603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CE09D5-8681-04F4-0AD1-7206C3FF51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EB62C8D-42BE-8DF8-DDA7-6DDCB2389C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86248-06F7-A441-A47A-264EBD310E11}" type="datetimeFigureOut">
              <a:rPr lang="es-CO" smtClean="0"/>
              <a:t>20/05/2025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9F9D5C3-AD35-C818-D069-AB2D8EBBEE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106A169-E84D-2DE1-E7CC-7058F9C00A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15DF6-230E-2E43-B847-68755106EC6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456598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nterfaz de usuario gráfica, Texto, Aplicación&#10;&#10;Descripción generada automáticamente">
            <a:extLst>
              <a:ext uri="{FF2B5EF4-FFF2-40B4-BE49-F238E27FC236}">
                <a16:creationId xmlns:a16="http://schemas.microsoft.com/office/drawing/2014/main" id="{7DFF890D-F3AC-9928-32A3-F179DB21A0E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9469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7817F6C-CDBB-234C-B00B-255C60E548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9743F10-0075-0F47-A0C2-0071CB2B38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AB4C6E2-1F45-C54F-A384-6BA60BB5E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86248-06F7-A441-A47A-264EBD310E11}" type="datetimeFigureOut">
              <a:rPr lang="es-CO" smtClean="0"/>
              <a:t>20/05/2025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F44B0E8-9C87-6C41-96F5-6419B50005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DD08979-815A-D443-B424-FB031F975D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15DF6-230E-2E43-B847-68755106EC6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422036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4B3E04-413C-394A-94BD-6FD1D56E17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2E8DEAC-948A-0F4A-9098-1EA5A30BE3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F0E9B39-9659-7747-851C-17A0C73C8B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86248-06F7-A441-A47A-264EBD310E11}" type="datetimeFigureOut">
              <a:rPr lang="es-CO" smtClean="0"/>
              <a:t>20/05/2025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990AE33-28EE-274E-8E15-02A1474831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EA1D99B-0619-1847-8509-03589920E8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15DF6-230E-2E43-B847-68755106EC6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303769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F0119BB-39AA-4B48-BB60-3EE344FF24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8E8365F-8201-9D4B-85A4-E53E8819A8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674364B-4945-0A4D-A279-35519E3F46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868BFB1-0C38-A141-AB7B-22CD10FF3F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86248-06F7-A441-A47A-264EBD310E11}" type="datetimeFigureOut">
              <a:rPr lang="es-CO" smtClean="0"/>
              <a:t>20/05/2025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FF6516E-C104-3E4A-BC0F-DC137BD98C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2C08597-16B2-3B42-B59A-8815DD7473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15DF6-230E-2E43-B847-68755106EC6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425473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44272C-3F8B-AF4A-82BE-E5BE9107D7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4B8DA00-E62A-A54E-BC50-AEBAAF2516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6E9F7D8-1A62-544F-A4E2-23A591854B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21895FC1-5F27-B640-81B9-33366BECB5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400D0329-F1AE-FE44-A7B4-B16B429A0C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A80CE19-B065-6E4F-A207-999BBF94CA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86248-06F7-A441-A47A-264EBD310E11}" type="datetimeFigureOut">
              <a:rPr lang="es-CO" smtClean="0"/>
              <a:t>20/05/2025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299C46BF-4920-E443-B109-668969C5EB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9C417FDA-D0D0-AD4C-9F49-6FFEC4BC64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15DF6-230E-2E43-B847-68755106EC6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69540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4C92FB5-1F0C-DE4B-8A05-DE0792814E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5AF7F14C-AA7D-3049-A400-4AC6EED537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86248-06F7-A441-A47A-264EBD310E11}" type="datetimeFigureOut">
              <a:rPr lang="es-CO" smtClean="0"/>
              <a:t>20/05/2025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E746EF7E-3912-BF43-BEB6-49819D4EEF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9BD767C9-209C-E54C-90E7-5176E4464B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15DF6-230E-2E43-B847-68755106EC6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228511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7E92712-14E7-954C-8C23-33CD3DBD71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86248-06F7-A441-A47A-264EBD310E11}" type="datetimeFigureOut">
              <a:rPr lang="es-CO" smtClean="0"/>
              <a:t>20/05/2025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FD7BCE5F-F417-1247-9F26-F4B7134685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0B4FC7D-A6BA-0840-87AD-C71B1896B9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15DF6-230E-2E43-B847-68755106EC6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416207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F2BE35-F0B5-DA4A-BE9E-AACFF26FF1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E62C38B-5384-914E-829A-352266F70B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79E434B-6E01-8148-AB00-051DDD4020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E3E8B8D-7A8A-794B-83A8-6920142BBB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86248-06F7-A441-A47A-264EBD310E11}" type="datetimeFigureOut">
              <a:rPr lang="es-CO" smtClean="0"/>
              <a:t>20/05/2025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82F34C9-1A26-0B41-8AE3-21E599CC56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82100B2-B969-0340-BEE2-F5FE05353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15DF6-230E-2E43-B847-68755106EC6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97146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BADFDE3-8BDA-6F45-A442-3C2913AE52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C08B3433-597C-7E43-A088-A50E4434313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20DB791-C948-D149-A74A-0C0DFCA0B4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145138C-C370-6E42-902A-0DD2F4F614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86248-06F7-A441-A47A-264EBD310E11}" type="datetimeFigureOut">
              <a:rPr lang="es-CO" smtClean="0"/>
              <a:t>20/05/2025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A61561C-CA9F-0943-8A3E-60233368C6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7B72CA4-FB9F-FB4B-8159-119C3846C3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15DF6-230E-2E43-B847-68755106EC6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695029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6EFFBE1-33C9-1D48-A916-7535B68EC6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778E02A-26CF-6C46-A280-67C4AA0551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CE7CDF9-2DDE-C04D-A9B9-78F138A1C3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986248-06F7-A441-A47A-264EBD310E11}" type="datetimeFigureOut">
              <a:rPr lang="es-CO" smtClean="0"/>
              <a:t>20/05/2025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67570B4-267C-034E-B58B-04C03C9E55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041693D-7DB1-1144-97E3-85753EC9A0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E15DF6-230E-2E43-B847-68755106EC6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62609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3" r:id="rId12"/>
    <p:sldLayoutId id="2147483675" r:id="rId13"/>
    <p:sldLayoutId id="2147483673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/>
          <p:cNvSpPr txBox="1"/>
          <p:nvPr/>
        </p:nvSpPr>
        <p:spPr>
          <a:xfrm>
            <a:off x="995422" y="2551837"/>
            <a:ext cx="75323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Work Sans" pitchFamily="2" charset="77"/>
              </a:rPr>
              <a:t>Metodologías Ágiles</a:t>
            </a:r>
          </a:p>
        </p:txBody>
      </p:sp>
    </p:spTree>
    <p:extLst>
      <p:ext uri="{BB962C8B-B14F-4D97-AF65-F5344CB8AC3E}">
        <p14:creationId xmlns:p14="http://schemas.microsoft.com/office/powerpoint/2010/main" val="30796166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2C48FF-1C0B-DC9E-0E41-B138E47E43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D413BD-BE13-1995-CE2E-38878D7BBA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6236" y="110481"/>
            <a:ext cx="10515600" cy="1325563"/>
          </a:xfrm>
        </p:spPr>
        <p:txBody>
          <a:bodyPr/>
          <a:lstStyle/>
          <a:p>
            <a:r>
              <a:rPr lang="es-CO" dirty="0">
                <a:solidFill>
                  <a:schemeClr val="bg1"/>
                </a:solidFill>
                <a:latin typeface="Work Sans Medium" pitchFamily="2" charset="77"/>
              </a:rPr>
              <a:t>Metodologías Ágiles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9E7D149-23E6-7688-C09B-B2E153ABCC0E}"/>
              </a:ext>
            </a:extLst>
          </p:cNvPr>
          <p:cNvSpPr txBox="1"/>
          <p:nvPr/>
        </p:nvSpPr>
        <p:spPr>
          <a:xfrm>
            <a:off x="221552" y="1598696"/>
            <a:ext cx="620441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s-E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Kanban</a:t>
            </a: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r>
              <a:rPr lang="es-E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Descripción:</a:t>
            </a:r>
            <a:r>
              <a:rPr lang="es-E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Enfatiza la visualización del flujo de trabajo mediante tableros que muestran las tareas pendientes, en proceso y terminadas.</a:t>
            </a: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r>
              <a:rPr lang="es-E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Principios:</a:t>
            </a:r>
            <a:r>
              <a:rPr lang="es-E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Límites en el trabajo en curso (WIP), mejora continua.</a:t>
            </a: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r>
              <a:rPr lang="es-E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Uso común: </a:t>
            </a:r>
            <a:r>
              <a:rPr lang="es-E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Ideal para proyectos con cambios frecuentes y sin ciclos de entrega definidos.</a:t>
            </a:r>
          </a:p>
          <a:p>
            <a:pPr algn="just"/>
            <a:endParaRPr lang="es-E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4842F10B-1ABB-3738-45D0-484733F42B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7637" y="1702965"/>
            <a:ext cx="5292811" cy="3931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36873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982497-B4D3-36A9-AE65-6DACA4DDAB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39E971C-91A1-37F6-EB9D-81135A0635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6236" y="110481"/>
            <a:ext cx="10515600" cy="1325563"/>
          </a:xfrm>
        </p:spPr>
        <p:txBody>
          <a:bodyPr/>
          <a:lstStyle/>
          <a:p>
            <a:r>
              <a:rPr lang="es-CO" dirty="0">
                <a:solidFill>
                  <a:schemeClr val="bg1"/>
                </a:solidFill>
                <a:latin typeface="Work Sans Medium" pitchFamily="2" charset="77"/>
              </a:rPr>
              <a:t>Metodologías Ágiles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44A4AE5B-8196-D237-BAB6-87BFDDBC8696}"/>
              </a:ext>
            </a:extLst>
          </p:cNvPr>
          <p:cNvSpPr txBox="1"/>
          <p:nvPr/>
        </p:nvSpPr>
        <p:spPr>
          <a:xfrm>
            <a:off x="221552" y="1598696"/>
            <a:ext cx="620441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s-E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Extreme </a:t>
            </a:r>
            <a:r>
              <a:rPr lang="es-ES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Programming</a:t>
            </a:r>
            <a:r>
              <a:rPr lang="es-E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(XP)</a:t>
            </a: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r>
              <a:rPr lang="es-E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Descripción: </a:t>
            </a:r>
            <a:r>
              <a:rPr lang="es-E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Enfocado en la calidad del software y la satisfacción del cliente mediante prácticas técnicas rigurosas.</a:t>
            </a: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r>
              <a:rPr lang="es-E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Prácticas clave: </a:t>
            </a:r>
            <a:r>
              <a:rPr lang="es-E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Desarrollo guiado por pruebas (TDD), programación en parejas y entregas frecuentes.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F3500D5B-E75A-CE32-CE11-7F53A5AFED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8462" y="2033280"/>
            <a:ext cx="5361986" cy="3697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76588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48E2E1-8298-B5B2-0BAB-D27C33B92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3E6E969-9555-C859-DBAA-4968AEB9A4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6236" y="110481"/>
            <a:ext cx="10515600" cy="1325563"/>
          </a:xfrm>
        </p:spPr>
        <p:txBody>
          <a:bodyPr/>
          <a:lstStyle/>
          <a:p>
            <a:r>
              <a:rPr lang="es-CO" dirty="0">
                <a:solidFill>
                  <a:schemeClr val="bg1"/>
                </a:solidFill>
                <a:latin typeface="Work Sans Medium" pitchFamily="2" charset="77"/>
              </a:rPr>
              <a:t>Metodologías Tradicionales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A22552A-A637-4D41-C76A-976DB1E2A4ED}"/>
              </a:ext>
            </a:extLst>
          </p:cNvPr>
          <p:cNvSpPr txBox="1"/>
          <p:nvPr/>
        </p:nvSpPr>
        <p:spPr>
          <a:xfrm>
            <a:off x="221552" y="1598696"/>
            <a:ext cx="522290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Son más rígidas y se enfocan en un proceso secuencial.</a:t>
            </a:r>
          </a:p>
          <a:p>
            <a:pPr algn="just"/>
            <a:endParaRPr lang="es-E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Cascada (</a:t>
            </a:r>
            <a:r>
              <a:rPr lang="es-ES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Waterfall</a:t>
            </a:r>
            <a:r>
              <a:rPr lang="es-E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r>
              <a:rPr lang="es-E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Descripción: Modelo lineal y secuencial donde cada fase debe completarse antes de pasar a la siguiente.</a:t>
            </a: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r>
              <a:rPr lang="es-E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Fases: Requisitos, diseño, desarrollo, pruebas, implementación y mantenimiento.</a:t>
            </a: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r>
              <a:rPr lang="es-E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Uso común: Proyectos donde los requisitos están claramente definidos desde el inicio.</a:t>
            </a:r>
          </a:p>
          <a:p>
            <a:pPr lvl="1" algn="just"/>
            <a:endParaRPr lang="es-E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449779B8-ED03-D85F-10EE-6F657D9B9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7547" y="2455127"/>
            <a:ext cx="6262901" cy="3743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38808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78ED52-707C-B544-6311-BD01285FE8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64E0D4A-F4B4-E6FD-1176-2016A317DB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6236" y="110481"/>
            <a:ext cx="10515600" cy="1325563"/>
          </a:xfrm>
        </p:spPr>
        <p:txBody>
          <a:bodyPr/>
          <a:lstStyle/>
          <a:p>
            <a:r>
              <a:rPr lang="es-CO" dirty="0">
                <a:solidFill>
                  <a:schemeClr val="bg1"/>
                </a:solidFill>
                <a:latin typeface="Work Sans Medium" pitchFamily="2" charset="77"/>
              </a:rPr>
              <a:t>Metodologías Tradicionales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EA39231-CCE3-3D5D-A913-398AB5B5633A}"/>
              </a:ext>
            </a:extLst>
          </p:cNvPr>
          <p:cNvSpPr txBox="1"/>
          <p:nvPr/>
        </p:nvSpPr>
        <p:spPr>
          <a:xfrm>
            <a:off x="221552" y="1598696"/>
            <a:ext cx="454339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Modelo V</a:t>
            </a: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r>
              <a:rPr lang="es-E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Descripción: Extensión del modelo en cascada, pero con una fuerte relación entre las fases de desarrollo y sus correspondientes pruebas.</a:t>
            </a: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r>
              <a:rPr lang="es-E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Ventaja: Mejora la validación y verificación en proyectos críticos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FA1243C8-641B-731B-BCBB-A0CD46B97E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0814" y="1802886"/>
            <a:ext cx="6859634" cy="4735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25056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42BE22-40AA-2749-9D2A-1A9321900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E7527F5-193D-6AB0-067A-771BDFF119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6236" y="110481"/>
            <a:ext cx="10515600" cy="1325563"/>
          </a:xfrm>
        </p:spPr>
        <p:txBody>
          <a:bodyPr/>
          <a:lstStyle/>
          <a:p>
            <a:r>
              <a:rPr lang="es-CO" dirty="0">
                <a:solidFill>
                  <a:schemeClr val="bg1"/>
                </a:solidFill>
                <a:latin typeface="Work Sans Medium" pitchFamily="2" charset="77"/>
              </a:rPr>
              <a:t>Metodologías Híbridas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2662271F-8A99-F1C6-37D4-CA8FB8B32B11}"/>
              </a:ext>
            </a:extLst>
          </p:cNvPr>
          <p:cNvSpPr txBox="1"/>
          <p:nvPr/>
        </p:nvSpPr>
        <p:spPr>
          <a:xfrm>
            <a:off x="221552" y="1598696"/>
            <a:ext cx="1144753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Combinan elementos de metodologías ágiles y tradicionales.</a:t>
            </a:r>
          </a:p>
          <a:p>
            <a:pPr algn="just"/>
            <a:endParaRPr lang="es-E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Modelo Iterativo-Incremental</a:t>
            </a:r>
            <a:endParaRPr lang="es-E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r>
              <a:rPr lang="es-E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Descripción: El producto se desarrolla en iteraciones sucesivas que entregan incrementos funcionales.</a:t>
            </a: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r>
              <a:rPr lang="es-E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Ventaja: Permite adaptarse a cambios en los requisitos.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AC42D3EB-6FC4-967D-877A-8BE20739F3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3710" y="3429000"/>
            <a:ext cx="8096250" cy="3152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33008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9C5569-00CE-02E5-EB4E-52E4054D60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5697D9-5401-136A-D087-4128C120A8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6236" y="110481"/>
            <a:ext cx="10515600" cy="1325563"/>
          </a:xfrm>
        </p:spPr>
        <p:txBody>
          <a:bodyPr/>
          <a:lstStyle/>
          <a:p>
            <a:r>
              <a:rPr lang="es-CO" dirty="0">
                <a:solidFill>
                  <a:schemeClr val="bg1"/>
                </a:solidFill>
                <a:latin typeface="Work Sans Medium" pitchFamily="2" charset="77"/>
              </a:rPr>
              <a:t>Metodologías Híbridas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03DE66AF-CB2D-09C1-FB02-45AE1BF43886}"/>
              </a:ext>
            </a:extLst>
          </p:cNvPr>
          <p:cNvSpPr txBox="1"/>
          <p:nvPr/>
        </p:nvSpPr>
        <p:spPr>
          <a:xfrm>
            <a:off x="221552" y="1598696"/>
            <a:ext cx="114475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Scrumban</a:t>
            </a:r>
            <a:endParaRPr lang="es-E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r>
              <a:rPr lang="es-E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Descripción: Fusión entre Scrum y Kanban. Utiliza los </a:t>
            </a:r>
            <a:r>
              <a:rPr lang="es-E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sprints</a:t>
            </a:r>
            <a:r>
              <a:rPr lang="es-E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Scrum y la visualización de Kanban.</a:t>
            </a: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r>
              <a:rPr lang="es-E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Uso: Ideal para proyectos de mantenimiento o evolución continua.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D56BE7C7-91E9-0407-4CAD-8B5009C695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156" y="2656252"/>
            <a:ext cx="8096250" cy="409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08912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C4F4A4-6051-3047-954C-B1239C314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B76F6D-4E2E-4922-F48B-08CD31D766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6236" y="110481"/>
            <a:ext cx="10515600" cy="1325563"/>
          </a:xfrm>
        </p:spPr>
        <p:txBody>
          <a:bodyPr/>
          <a:lstStyle/>
          <a:p>
            <a:r>
              <a:rPr lang="es-CO" dirty="0">
                <a:solidFill>
                  <a:schemeClr val="bg1"/>
                </a:solidFill>
                <a:latin typeface="Work Sans Medium" pitchFamily="2" charset="77"/>
              </a:rPr>
              <a:t>Otras Metodologías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0C1B8DC7-5870-E6F0-882B-B0CE25FC549D}"/>
              </a:ext>
            </a:extLst>
          </p:cNvPr>
          <p:cNvSpPr txBox="1"/>
          <p:nvPr/>
        </p:nvSpPr>
        <p:spPr>
          <a:xfrm>
            <a:off x="221552" y="1598696"/>
            <a:ext cx="1144753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Design</a:t>
            </a:r>
            <a:r>
              <a:rPr lang="es-E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s-ES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Thinking</a:t>
            </a:r>
            <a:endParaRPr lang="es-ES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r>
              <a:rPr lang="es-E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Descripción:</a:t>
            </a:r>
            <a:r>
              <a:rPr lang="es-E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Metodología centrada en el usuario para resolver problemas de manera creativa e iterativa.</a:t>
            </a: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r>
              <a:rPr lang="es-E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Fases:</a:t>
            </a:r>
            <a:r>
              <a:rPr lang="es-E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Empatizar, definir, idear, prototipar, testear.</a:t>
            </a: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r>
              <a:rPr lang="es-E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Uso común: </a:t>
            </a:r>
            <a:r>
              <a:rPr lang="es-E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Desarrollo de interfaces web y aplicaciones centradas en el usuario.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1BFE5045-6286-3450-8172-62C87D7EDE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3608" y="3198983"/>
            <a:ext cx="6316451" cy="3579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54607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572C20-AF39-B801-2199-6D155054AF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3544D59-3206-E7C5-E12F-C14087731A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6236" y="110481"/>
            <a:ext cx="10515600" cy="1325563"/>
          </a:xfrm>
        </p:spPr>
        <p:txBody>
          <a:bodyPr/>
          <a:lstStyle/>
          <a:p>
            <a:r>
              <a:rPr lang="es-CO" dirty="0">
                <a:solidFill>
                  <a:schemeClr val="bg1"/>
                </a:solidFill>
                <a:latin typeface="Work Sans Medium" pitchFamily="2" charset="77"/>
              </a:rPr>
              <a:t>Otras Metodologías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91E6B908-C64D-4218-CC34-92746C52D415}"/>
              </a:ext>
            </a:extLst>
          </p:cNvPr>
          <p:cNvSpPr txBox="1"/>
          <p:nvPr/>
        </p:nvSpPr>
        <p:spPr>
          <a:xfrm>
            <a:off x="221552" y="1598696"/>
            <a:ext cx="114475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Lean </a:t>
            </a:r>
            <a:r>
              <a:rPr lang="es-ES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Development</a:t>
            </a:r>
            <a:endParaRPr lang="es-ES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r>
              <a:rPr lang="es-E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Descripción:</a:t>
            </a:r>
            <a:r>
              <a:rPr lang="es-E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Se enfoca en maximizar el valor entregado al cliente eliminando desperdicios.</a:t>
            </a: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r>
              <a:rPr lang="es-E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Principios:</a:t>
            </a:r>
            <a:r>
              <a:rPr lang="es-E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Entrega rápida, mejora continua, decisiones basadas en datos.</a:t>
            </a: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r>
              <a:rPr lang="es-E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Uso:</a:t>
            </a:r>
            <a:r>
              <a:rPr lang="es-E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Ideal para startups y proyectos innovadores.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BD976DFC-ECE4-00D9-FCB4-846725EACD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9923" y="2799025"/>
            <a:ext cx="5884957" cy="3964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8435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C0DC36-E218-0D74-5DFA-547D93A744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4F063E-55AF-82EB-B944-B1D2074367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6236" y="110481"/>
            <a:ext cx="10515600" cy="1325563"/>
          </a:xfrm>
        </p:spPr>
        <p:txBody>
          <a:bodyPr/>
          <a:lstStyle/>
          <a:p>
            <a:r>
              <a:rPr lang="es-CO" dirty="0">
                <a:solidFill>
                  <a:schemeClr val="bg1"/>
                </a:solidFill>
                <a:latin typeface="Work Sans Medium" pitchFamily="2" charset="77"/>
              </a:rPr>
              <a:t>Otras Metodologías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452AB71-B680-065E-2C9C-826C114CF872}"/>
              </a:ext>
            </a:extLst>
          </p:cNvPr>
          <p:cNvSpPr txBox="1"/>
          <p:nvPr/>
        </p:nvSpPr>
        <p:spPr>
          <a:xfrm>
            <a:off x="221552" y="1598696"/>
            <a:ext cx="1144753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DevOps como Metodología</a:t>
            </a: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r>
              <a:rPr lang="es-E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Descripción:</a:t>
            </a:r>
            <a:r>
              <a:rPr lang="es-E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Combina desarrollo y operaciones para integrar la entrega continua y la automatización.</a:t>
            </a: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r>
              <a:rPr lang="es-E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Prácticas:</a:t>
            </a:r>
            <a:r>
              <a:rPr lang="es-E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Integración continua (CI), entrega continua (CD), infraestructura como código.</a:t>
            </a: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r>
              <a:rPr lang="es-E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Herramientas:</a:t>
            </a:r>
            <a:r>
              <a:rPr lang="es-E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Jenkins, Docker, </a:t>
            </a:r>
            <a:r>
              <a:rPr lang="es-E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Kubernetes</a:t>
            </a:r>
            <a:r>
              <a:rPr lang="es-E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ES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77EB7027-0A5D-01F9-2754-35BDA85F81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5610" y="3076024"/>
            <a:ext cx="6080780" cy="3436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44539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Imagen que contiene Interfaz de usuario gráfica&#10;&#10;Descripción generada automáticamente">
            <a:extLst>
              <a:ext uri="{FF2B5EF4-FFF2-40B4-BE49-F238E27FC236}">
                <a16:creationId xmlns:a16="http://schemas.microsoft.com/office/drawing/2014/main" id="{A01EB75E-8874-42DD-11A3-2D5CA1D238B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2203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66D04A5A-19A9-0ACE-6D0F-5E02EDC9D1DE}"/>
              </a:ext>
            </a:extLst>
          </p:cNvPr>
          <p:cNvSpPr txBox="1"/>
          <p:nvPr/>
        </p:nvSpPr>
        <p:spPr>
          <a:xfrm>
            <a:off x="1754109" y="2228671"/>
            <a:ext cx="868378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sz="7200" dirty="0">
                <a:latin typeface="Work Sans Light" pitchFamily="2" charset="77"/>
              </a:rPr>
              <a:t>Metodologías Ágiles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12E6F1CF-C64D-CB82-1478-686F9F9BAF5F}"/>
              </a:ext>
            </a:extLst>
          </p:cNvPr>
          <p:cNvCxnSpPr>
            <a:cxnSpLocks/>
          </p:cNvCxnSpPr>
          <p:nvPr/>
        </p:nvCxnSpPr>
        <p:spPr>
          <a:xfrm>
            <a:off x="5227899" y="3321934"/>
            <a:ext cx="1736203" cy="0"/>
          </a:xfrm>
          <a:prstGeom prst="line">
            <a:avLst/>
          </a:prstGeom>
          <a:ln>
            <a:solidFill>
              <a:srgbClr val="38AA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9896E8B4-453C-7E26-D038-59933D4B744F}"/>
              </a:ext>
            </a:extLst>
          </p:cNvPr>
          <p:cNvSpPr txBox="1"/>
          <p:nvPr/>
        </p:nvSpPr>
        <p:spPr>
          <a:xfrm>
            <a:off x="4168816" y="3463724"/>
            <a:ext cx="38543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600" dirty="0">
                <a:latin typeface="Work Sans Light" pitchFamily="2" charset="77"/>
              </a:rPr>
              <a:t>Impacto de las Metodologías Ágiles en el Desarrollo de las Organizaciones para Proyectos de Software</a:t>
            </a:r>
            <a:endParaRPr lang="es-CO" sz="1600" dirty="0">
              <a:latin typeface="Work Sa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0997324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FF67CBC-1536-A090-A5B5-FE205F3AF4AD}"/>
              </a:ext>
            </a:extLst>
          </p:cNvPr>
          <p:cNvSpPr txBox="1">
            <a:spLocks/>
          </p:cNvSpPr>
          <p:nvPr/>
        </p:nvSpPr>
        <p:spPr>
          <a:xfrm>
            <a:off x="456236" y="457723"/>
            <a:ext cx="10515600" cy="67659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dirty="0">
                <a:solidFill>
                  <a:schemeClr val="tx1">
                    <a:lumMod val="95000"/>
                    <a:lumOff val="5000"/>
                  </a:schemeClr>
                </a:solidFill>
                <a:latin typeface="Work Sans Medium" pitchFamily="2" charset="77"/>
              </a:rPr>
              <a:t>Metodologías Ágiles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E0D7F0F4-BD06-9E8F-B033-A302BE3466B4}"/>
              </a:ext>
            </a:extLst>
          </p:cNvPr>
          <p:cNvSpPr txBox="1"/>
          <p:nvPr/>
        </p:nvSpPr>
        <p:spPr>
          <a:xfrm>
            <a:off x="536713" y="1580321"/>
            <a:ext cx="1123121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>
                <a:latin typeface="Work Sans Light" pitchFamily="2" charset="0"/>
              </a:rPr>
              <a:t>Las metodologías ágiles han revolucionado la forma en que las organizaciones desarrollan software, brindando un enfoque más flexible, iterativo y centrado en el cliente. A diferencia de los modelos tradicionales como el enfoque en cascada (</a:t>
            </a:r>
            <a:r>
              <a:rPr lang="es-ES" dirty="0" err="1">
                <a:latin typeface="Work Sans Light" pitchFamily="2" charset="0"/>
              </a:rPr>
              <a:t>Waterfall</a:t>
            </a:r>
            <a:r>
              <a:rPr lang="es-ES" dirty="0">
                <a:latin typeface="Work Sans Light" pitchFamily="2" charset="0"/>
              </a:rPr>
              <a:t>), donde el desarrollo es lineal y rígido, la agilidad permite adaptarse a cambios, mejorar la calidad del producto y optimizar la colaboración dentro de los equipos.</a:t>
            </a:r>
            <a:endParaRPr lang="es-CO" dirty="0">
              <a:latin typeface="Work Sans Ligh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04030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D035E0C-5147-B582-71B8-18AC254B2E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5739AD-96C6-6EC8-41E3-B1092E306A3F}"/>
              </a:ext>
            </a:extLst>
          </p:cNvPr>
          <p:cNvSpPr txBox="1">
            <a:spLocks/>
          </p:cNvSpPr>
          <p:nvPr/>
        </p:nvSpPr>
        <p:spPr>
          <a:xfrm>
            <a:off x="456236" y="457723"/>
            <a:ext cx="10515600" cy="67659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dirty="0">
                <a:solidFill>
                  <a:schemeClr val="tx1">
                    <a:lumMod val="95000"/>
                    <a:lumOff val="5000"/>
                  </a:schemeClr>
                </a:solidFill>
                <a:latin typeface="Work Sans Medium" pitchFamily="2" charset="77"/>
              </a:rPr>
              <a:t>Metodologías Ágiles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9C38110-41F7-9EFD-A611-995BC438CC03}"/>
              </a:ext>
            </a:extLst>
          </p:cNvPr>
          <p:cNvSpPr txBox="1"/>
          <p:nvPr/>
        </p:nvSpPr>
        <p:spPr>
          <a:xfrm>
            <a:off x="536713" y="1580321"/>
            <a:ext cx="11231217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b="1" dirty="0">
                <a:latin typeface="Work Sans Light" pitchFamily="2" charset="0"/>
              </a:rPr>
              <a:t>Aceleración del Ciclo de Desarrollo: </a:t>
            </a:r>
            <a:r>
              <a:rPr lang="es-ES" dirty="0">
                <a:latin typeface="Work Sans Light" pitchFamily="2" charset="0"/>
              </a:rPr>
              <a:t>Uno de los principales impactos de la agilidad en los proyectos de software es la reducción del tiempo de desarrollo. A través de iteraciones cortas (</a:t>
            </a:r>
            <a:r>
              <a:rPr lang="es-ES" dirty="0" err="1">
                <a:latin typeface="Work Sans Light" pitchFamily="2" charset="0"/>
              </a:rPr>
              <a:t>sprints</a:t>
            </a:r>
            <a:r>
              <a:rPr lang="es-ES" dirty="0">
                <a:latin typeface="Work Sans Light" pitchFamily="2" charset="0"/>
              </a:rPr>
              <a:t> o incrementos), las organizaciones pueden entregar productos funcionales con mayor rapidez, permitiendo validar el software en cada fase y realizar ajustes en tiempo real.</a:t>
            </a: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r>
              <a:rPr lang="es-ES" dirty="0">
                <a:latin typeface="Work Sans Light" pitchFamily="2" charset="0"/>
              </a:rPr>
              <a:t>Se prioriza el desarrollo incremental en lugar de grandes entregas finales.</a:t>
            </a: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r>
              <a:rPr lang="es-ES" dirty="0">
                <a:latin typeface="Work Sans Light" pitchFamily="2" charset="0"/>
              </a:rPr>
              <a:t>Se detectan y corrigen errores temprano, evitando retrasos y sobrecostos.</a:t>
            </a:r>
          </a:p>
          <a:p>
            <a:pPr algn="just"/>
            <a:endParaRPr lang="es-ES" dirty="0">
              <a:latin typeface="Work Sans Light" pitchFamily="2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b="1" dirty="0">
                <a:latin typeface="Work Sans Light" pitchFamily="2" charset="0"/>
              </a:rPr>
              <a:t>Mayor Adaptabilidad y Flexibilidad ante Cambios: </a:t>
            </a:r>
            <a:r>
              <a:rPr lang="es-ES" dirty="0">
                <a:latin typeface="Work Sans Light" pitchFamily="2" charset="0"/>
              </a:rPr>
              <a:t>En el mundo del software, los requisitos pueden cambiar constantemente debido a factores como la evolución del mercado, la retroalimentación de los usuarios o nuevas tecnologías. Las metodologías ágiles, como Scrum o Kanban, permiten a las organizaciones ajustar prioridades sin afectar negativamente el desarrollo.</a:t>
            </a: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r>
              <a:rPr lang="es-ES" dirty="0">
                <a:latin typeface="Work Sans Light" pitchFamily="2" charset="0"/>
              </a:rPr>
              <a:t>Se realiza una planificación flexible en lugar de planes fijos a largo plazo.</a:t>
            </a: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r>
              <a:rPr lang="es-ES" dirty="0">
                <a:latin typeface="Work Sans Light" pitchFamily="2" charset="0"/>
              </a:rPr>
              <a:t>Se permite modificar funcionalidades en función de la retroalimentación continua.</a:t>
            </a:r>
            <a:endParaRPr lang="es-CO" dirty="0">
              <a:latin typeface="Work Sans Ligh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03383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95123CE-B06E-8117-2DB3-53C2908E8D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544BC1-FD55-B32F-765D-EDBFBEAB7CC2}"/>
              </a:ext>
            </a:extLst>
          </p:cNvPr>
          <p:cNvSpPr txBox="1">
            <a:spLocks/>
          </p:cNvSpPr>
          <p:nvPr/>
        </p:nvSpPr>
        <p:spPr>
          <a:xfrm>
            <a:off x="456236" y="457723"/>
            <a:ext cx="10515600" cy="67659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dirty="0">
                <a:solidFill>
                  <a:schemeClr val="tx1">
                    <a:lumMod val="95000"/>
                    <a:lumOff val="5000"/>
                  </a:schemeClr>
                </a:solidFill>
                <a:latin typeface="Work Sans Medium" pitchFamily="2" charset="77"/>
              </a:rPr>
              <a:t>Metodologías Ágiles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43995242-CD7E-3E75-F44B-0712FBD1FA98}"/>
              </a:ext>
            </a:extLst>
          </p:cNvPr>
          <p:cNvSpPr txBox="1"/>
          <p:nvPr/>
        </p:nvSpPr>
        <p:spPr>
          <a:xfrm>
            <a:off x="536713" y="1580321"/>
            <a:ext cx="1123121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b="1" dirty="0">
                <a:latin typeface="Work Sans Light" pitchFamily="2" charset="0"/>
              </a:rPr>
              <a:t>Enfoque en la Calidad y Reducción de Errores: </a:t>
            </a:r>
            <a:r>
              <a:rPr lang="es-ES" dirty="0">
                <a:latin typeface="Work Sans Light" pitchFamily="2" charset="0"/>
              </a:rPr>
              <a:t>La integración de prácticas ágiles como la automatización de pruebas, la entrega continua (CI/CD) y el desarrollo basado en pruebas (TDD) mejora la calidad del software. Esto reduce la acumulación de errores y permite liberar versiones más estables y confiables.</a:t>
            </a: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r>
              <a:rPr lang="es-ES" dirty="0">
                <a:latin typeface="Work Sans Light" pitchFamily="2" charset="0"/>
              </a:rPr>
              <a:t>Se incorporan pruebas automáticas y revisiones constantes del código.</a:t>
            </a: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r>
              <a:rPr lang="es-ES" dirty="0">
                <a:latin typeface="Work Sans Light" pitchFamily="2" charset="0"/>
              </a:rPr>
              <a:t>Se realizan retrospectivas para mejorar continuamente los procesos de desarrollo.</a:t>
            </a: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endParaRPr lang="es-ES" b="1" dirty="0">
              <a:latin typeface="Work Sans Light" pitchFamily="2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b="1" dirty="0">
                <a:latin typeface="Work Sans Light" pitchFamily="2" charset="0"/>
              </a:rPr>
              <a:t>Colaboración y Comunicación Efectiva: </a:t>
            </a:r>
            <a:r>
              <a:rPr lang="es-ES" dirty="0">
                <a:latin typeface="Work Sans Light" pitchFamily="2" charset="0"/>
              </a:rPr>
              <a:t>Las metodologías ágiles promueven equipos multidisciplinarios que trabajan en estrecha colaboración, fomentando una comunicación más fluida entre desarrolladores, diseñadores, </a:t>
            </a:r>
            <a:r>
              <a:rPr lang="es-ES" dirty="0" err="1">
                <a:latin typeface="Work Sans Light" pitchFamily="2" charset="0"/>
              </a:rPr>
              <a:t>testers</a:t>
            </a:r>
            <a:r>
              <a:rPr lang="es-ES" dirty="0">
                <a:latin typeface="Work Sans Light" pitchFamily="2" charset="0"/>
              </a:rPr>
              <a:t> y </a:t>
            </a:r>
            <a:r>
              <a:rPr lang="es-ES" dirty="0" err="1">
                <a:latin typeface="Work Sans Light" pitchFamily="2" charset="0"/>
              </a:rPr>
              <a:t>stakeholders</a:t>
            </a:r>
            <a:r>
              <a:rPr lang="es-ES" dirty="0">
                <a:latin typeface="Work Sans Light" pitchFamily="2" charset="0"/>
              </a:rPr>
              <a:t>.</a:t>
            </a: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r>
              <a:rPr lang="es-ES" dirty="0">
                <a:latin typeface="Work Sans Light" pitchFamily="2" charset="0"/>
              </a:rPr>
              <a:t>Se realizan reuniones diarias (</a:t>
            </a:r>
            <a:r>
              <a:rPr lang="es-ES" dirty="0" err="1">
                <a:latin typeface="Work Sans Light" pitchFamily="2" charset="0"/>
              </a:rPr>
              <a:t>daily</a:t>
            </a:r>
            <a:r>
              <a:rPr lang="es-ES" dirty="0">
                <a:latin typeface="Work Sans Light" pitchFamily="2" charset="0"/>
              </a:rPr>
              <a:t> stand-ups) para alinear el progreso.</a:t>
            </a: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r>
              <a:rPr lang="es-ES" dirty="0">
                <a:latin typeface="Work Sans Light" pitchFamily="2" charset="0"/>
              </a:rPr>
              <a:t>Se minimizan malentendidos mediante la comunicación constante y la transparencia.</a:t>
            </a:r>
            <a:endParaRPr lang="es-CO" dirty="0">
              <a:latin typeface="Work Sans Ligh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83725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D3EDFCF-8BF7-590A-F772-8F6DCDD70F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329D3E0-5825-6BE6-95FA-5DED2ED44472}"/>
              </a:ext>
            </a:extLst>
          </p:cNvPr>
          <p:cNvSpPr txBox="1">
            <a:spLocks/>
          </p:cNvSpPr>
          <p:nvPr/>
        </p:nvSpPr>
        <p:spPr>
          <a:xfrm>
            <a:off x="456236" y="457723"/>
            <a:ext cx="10515600" cy="67659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dirty="0">
                <a:solidFill>
                  <a:schemeClr val="tx1">
                    <a:lumMod val="95000"/>
                    <a:lumOff val="5000"/>
                  </a:schemeClr>
                </a:solidFill>
                <a:latin typeface="Work Sans Medium" pitchFamily="2" charset="77"/>
              </a:rPr>
              <a:t>Metodologías Ágiles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066C76F0-2807-9732-0FDE-3D8687CF4B95}"/>
              </a:ext>
            </a:extLst>
          </p:cNvPr>
          <p:cNvSpPr txBox="1"/>
          <p:nvPr/>
        </p:nvSpPr>
        <p:spPr>
          <a:xfrm>
            <a:off x="536713" y="1580321"/>
            <a:ext cx="11231217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b="1" dirty="0">
                <a:latin typeface="Work Sans Light" pitchFamily="2" charset="0"/>
              </a:rPr>
              <a:t>Incremento en la Satisfacción del Cliente: </a:t>
            </a:r>
            <a:r>
              <a:rPr lang="es-ES" dirty="0">
                <a:latin typeface="Work Sans Light" pitchFamily="2" charset="0"/>
              </a:rPr>
              <a:t>Las entregas frecuentes y la validación continua garantizan que el software desarrollado cumpla con las expectativas del cliente. La retroalimentación constante permite ajustar funcionalidades y mejorar la experiencia del usuario en cada iteración.</a:t>
            </a: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r>
              <a:rPr lang="es-ES" dirty="0">
                <a:latin typeface="Work Sans Light" pitchFamily="2" charset="0"/>
              </a:rPr>
              <a:t>Se entrega software funcional en cada sprint, proporcionando valor rápidamente.</a:t>
            </a: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r>
              <a:rPr lang="es-ES" dirty="0">
                <a:latin typeface="Work Sans Light" pitchFamily="2" charset="0"/>
              </a:rPr>
              <a:t>Se involucra al cliente en el proceso, asegurando que el producto final sea relevante y útil.</a:t>
            </a: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endParaRPr lang="es-ES" dirty="0">
              <a:latin typeface="Work Sans Light" pitchFamily="2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b="1" dirty="0">
                <a:latin typeface="Work Sans Light" pitchFamily="2" charset="0"/>
              </a:rPr>
              <a:t>Reducción de Costos y Riesgos: </a:t>
            </a:r>
            <a:r>
              <a:rPr lang="es-ES" dirty="0">
                <a:latin typeface="Work Sans Light" pitchFamily="2" charset="0"/>
              </a:rPr>
              <a:t>La detección temprana de errores y la planificación iterativa ayudan a reducir costos innecesarios en el desarrollo de software. Además, al abordar riesgos en cada sprint, las organizaciones pueden mitigar problemas antes de que se conviertan en obstáculos críticos.</a:t>
            </a: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r>
              <a:rPr lang="es-ES" dirty="0">
                <a:latin typeface="Work Sans Light" pitchFamily="2" charset="0"/>
              </a:rPr>
              <a:t>Se evita el desperdicio de recursos en funcionalidades innecesarias.</a:t>
            </a: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r>
              <a:rPr lang="es-ES" dirty="0">
                <a:latin typeface="Work Sans Light" pitchFamily="2" charset="0"/>
              </a:rPr>
              <a:t>Se corrigen problemas en etapas tempranas, reduciendo el impacto financiero.</a:t>
            </a:r>
            <a:endParaRPr lang="es-CO" dirty="0">
              <a:latin typeface="Work Sans Ligh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28343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77A67DC-83E5-8847-9D5D-FB63B3625C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4C88E5-80F9-B754-DF50-9653D6081942}"/>
              </a:ext>
            </a:extLst>
          </p:cNvPr>
          <p:cNvSpPr txBox="1">
            <a:spLocks/>
          </p:cNvSpPr>
          <p:nvPr/>
        </p:nvSpPr>
        <p:spPr>
          <a:xfrm>
            <a:off x="456236" y="457723"/>
            <a:ext cx="10515600" cy="67659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dirty="0">
                <a:solidFill>
                  <a:schemeClr val="tx1">
                    <a:lumMod val="95000"/>
                    <a:lumOff val="5000"/>
                  </a:schemeClr>
                </a:solidFill>
                <a:latin typeface="Work Sans Medium" pitchFamily="2" charset="77"/>
              </a:rPr>
              <a:t>Metodologías Ágiles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4A8B780-6052-F7BE-6836-41ADDF9C355F}"/>
              </a:ext>
            </a:extLst>
          </p:cNvPr>
          <p:cNvSpPr txBox="1"/>
          <p:nvPr/>
        </p:nvSpPr>
        <p:spPr>
          <a:xfrm>
            <a:off x="536713" y="1580321"/>
            <a:ext cx="1123121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b="1" dirty="0">
                <a:latin typeface="Work Sans Light" pitchFamily="2" charset="0"/>
              </a:rPr>
              <a:t>Cultura Organizacional y Transformación Digital: </a:t>
            </a:r>
            <a:r>
              <a:rPr lang="es-ES" dirty="0">
                <a:latin typeface="Work Sans Light" pitchFamily="2" charset="0"/>
              </a:rPr>
              <a:t>Las metodologías ágiles no solo impactan en el desarrollo del software, sino que transforman la cultura de la organización. Se fomenta la colaboración, la autoorganización y la mejora continua, impulsando la innovación dentro de la empresa.</a:t>
            </a: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r>
              <a:rPr lang="es-ES" dirty="0">
                <a:latin typeface="Work Sans Light" pitchFamily="2" charset="0"/>
              </a:rPr>
              <a:t>Se eliminan jerarquías rígidas, promoviendo equipos autónomos y empoderados.</a:t>
            </a: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r>
              <a:rPr lang="es-ES" dirty="0">
                <a:latin typeface="Work Sans Light" pitchFamily="2" charset="0"/>
              </a:rPr>
              <a:t>Se adopta una mentalidad de aprendizaje continuo y mejora constante.</a:t>
            </a:r>
          </a:p>
          <a:p>
            <a:pPr lvl="1" algn="just"/>
            <a:endParaRPr lang="es-CO" dirty="0">
              <a:latin typeface="Work Sans Light" pitchFamily="2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dirty="0">
                <a:latin typeface="Work Sans Light" pitchFamily="2" charset="0"/>
              </a:rPr>
              <a:t>Desafíos en la Implementación de la Agilidad en Software: A pesar de sus beneficios, la transición a un modelo ágil en el desarrollo de software puede presentar desafíos, como:</a:t>
            </a: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r>
              <a:rPr lang="es-ES" dirty="0">
                <a:latin typeface="Work Sans Light" pitchFamily="2" charset="0"/>
              </a:rPr>
              <a:t>Resistencia al cambio por parte de equipos acostumbrados a metodologías tradicionales.</a:t>
            </a: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r>
              <a:rPr lang="es-ES" dirty="0">
                <a:latin typeface="Work Sans Light" pitchFamily="2" charset="0"/>
              </a:rPr>
              <a:t>Dificultades en la integración de equipos distribuidos o con dependencia de terceros.</a:t>
            </a: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r>
              <a:rPr lang="es-ES" dirty="0">
                <a:latin typeface="Work Sans Light" pitchFamily="2" charset="0"/>
              </a:rPr>
              <a:t>Falta de experiencia en la aplicación de prácticas ágiles dentro de la organización.</a:t>
            </a: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r>
              <a:rPr lang="es-ES" dirty="0">
                <a:latin typeface="Work Sans Light" pitchFamily="2" charset="0"/>
              </a:rPr>
              <a:t>Problemas en la escalabilidad de la agilidad en grandes empresas (solucionado con marcos como </a:t>
            </a:r>
            <a:r>
              <a:rPr lang="es-ES" dirty="0" err="1">
                <a:latin typeface="Work Sans Light" pitchFamily="2" charset="0"/>
              </a:rPr>
              <a:t>SAFe</a:t>
            </a:r>
            <a:r>
              <a:rPr lang="es-ES" dirty="0">
                <a:latin typeface="Work Sans Light" pitchFamily="2" charset="0"/>
              </a:rPr>
              <a:t>, </a:t>
            </a:r>
            <a:r>
              <a:rPr lang="es-ES" dirty="0" err="1">
                <a:latin typeface="Work Sans Light" pitchFamily="2" charset="0"/>
              </a:rPr>
              <a:t>LeSS</a:t>
            </a:r>
            <a:r>
              <a:rPr lang="es-ES" dirty="0">
                <a:latin typeface="Work Sans Light" pitchFamily="2" charset="0"/>
              </a:rPr>
              <a:t> o Nexus).</a:t>
            </a:r>
          </a:p>
        </p:txBody>
      </p:sp>
    </p:spTree>
    <p:extLst>
      <p:ext uri="{BB962C8B-B14F-4D97-AF65-F5344CB8AC3E}">
        <p14:creationId xmlns:p14="http://schemas.microsoft.com/office/powerpoint/2010/main" val="20075986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A14AE9-2F38-3848-99BB-2B46ABFB6E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AC3334-5302-B6E2-6EF6-2C88511850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6236" y="110481"/>
            <a:ext cx="10515600" cy="1325563"/>
          </a:xfrm>
        </p:spPr>
        <p:txBody>
          <a:bodyPr/>
          <a:lstStyle/>
          <a:p>
            <a:r>
              <a:rPr lang="es-CO" dirty="0">
                <a:solidFill>
                  <a:schemeClr val="bg1"/>
                </a:solidFill>
                <a:latin typeface="Work Sans Medium" pitchFamily="2" charset="77"/>
              </a:rPr>
              <a:t>Metodologías Ágiles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0AEDA59-A5CC-BA1D-5F04-376C8D9CDF3C}"/>
              </a:ext>
            </a:extLst>
          </p:cNvPr>
          <p:cNvSpPr txBox="1"/>
          <p:nvPr/>
        </p:nvSpPr>
        <p:spPr>
          <a:xfrm>
            <a:off x="221552" y="1598696"/>
            <a:ext cx="1144753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Las metodologías para el desarrollo web son fundamentales para asegurar proyectos organizados, eficientes y con resultados de calidad.</a:t>
            </a:r>
          </a:p>
          <a:p>
            <a:pPr algn="just"/>
            <a:endParaRPr lang="es-E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 proceso de ciclo de vida completo, que comprenda aspectos tantos del negocio como técnicos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 conjunto completo de conceptos y modelos que sean internamente consistentes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Una colección de reglas y guías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Una descripción completa de artefactos a desarrollar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Una notación con la que trabajar, idealmente soportada por diversas herramientas CASE y diseñada para una usabilidad óptima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 conjunto de técnicas probadas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 conjunto de métricas, junto con asesoramiento sobre calidad, estándares y estrategias de prueba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Identificación de los roles organizacionales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Guías para la gestión de proyectos y aseguramiento de la calidad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Asesoramiento para la gestión de bibliotecas y reutilización</a:t>
            </a:r>
          </a:p>
        </p:txBody>
      </p:sp>
    </p:spTree>
    <p:extLst>
      <p:ext uri="{BB962C8B-B14F-4D97-AF65-F5344CB8AC3E}">
        <p14:creationId xmlns:p14="http://schemas.microsoft.com/office/powerpoint/2010/main" val="20860690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F3D25-0244-5E90-AE11-4BF6D53C35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9B3A2E4-C1F8-05B5-1B72-EC1ECB437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6236" y="110481"/>
            <a:ext cx="10515600" cy="1325563"/>
          </a:xfrm>
        </p:spPr>
        <p:txBody>
          <a:bodyPr/>
          <a:lstStyle/>
          <a:p>
            <a:r>
              <a:rPr lang="es-CO" dirty="0">
                <a:solidFill>
                  <a:schemeClr val="bg1"/>
                </a:solidFill>
                <a:latin typeface="Work Sans Medium" pitchFamily="2" charset="77"/>
              </a:rPr>
              <a:t>Metodologías Ágiles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05AAA7B-FD11-BB3A-8511-B3BAC1DDCF04}"/>
              </a:ext>
            </a:extLst>
          </p:cNvPr>
          <p:cNvSpPr txBox="1"/>
          <p:nvPr/>
        </p:nvSpPr>
        <p:spPr>
          <a:xfrm>
            <a:off x="221552" y="1598696"/>
            <a:ext cx="5407461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 centran en la flexibilidad y la entrega continua de valor, con iteraciones cortas y comunicación constante con el cliente.</a:t>
            </a:r>
          </a:p>
          <a:p>
            <a:pPr algn="just"/>
            <a:endParaRPr lang="es-E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Scrum</a:t>
            </a: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r>
              <a:rPr lang="es-E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Descripción: </a:t>
            </a:r>
            <a:r>
              <a:rPr lang="es-E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 basa en </a:t>
            </a:r>
            <a:r>
              <a:rPr lang="es-E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sprints</a:t>
            </a:r>
            <a:r>
              <a:rPr lang="es-E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(intervalos de 1 a 4 semanas) en los que se entregan incrementos del producto.</a:t>
            </a: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r>
              <a:rPr lang="es-E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Roles:</a:t>
            </a:r>
            <a:r>
              <a:rPr lang="es-E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s-E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Product</a:t>
            </a:r>
            <a:r>
              <a:rPr lang="es-E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s-E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Owner</a:t>
            </a:r>
            <a:r>
              <a:rPr lang="es-E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Scrum Master, Equipo de desarrollo.</a:t>
            </a: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r>
              <a:rPr lang="es-E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Artefactos:</a:t>
            </a:r>
            <a:r>
              <a:rPr lang="es-E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s-E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Product</a:t>
            </a:r>
            <a:r>
              <a:rPr lang="es-E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backlog, sprint backlog, incrementos.</a:t>
            </a: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r>
              <a:rPr lang="es-E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Reuniones:</a:t>
            </a:r>
            <a:r>
              <a:rPr lang="es-E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s-E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Daily</a:t>
            </a:r>
            <a:r>
              <a:rPr lang="es-E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Stand-up, Sprint </a:t>
            </a:r>
            <a:r>
              <a:rPr lang="es-E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Planning</a:t>
            </a:r>
            <a:r>
              <a:rPr lang="es-E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Sprint </a:t>
            </a:r>
            <a:r>
              <a:rPr lang="es-E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Review</a:t>
            </a:r>
            <a:r>
              <a:rPr lang="es-E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Sprint Retrospective.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ACC386D2-2D4D-0C75-0DB6-ACB1430DD4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26015" y="1812022"/>
            <a:ext cx="6270910" cy="4435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96352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3461</TotalTime>
  <Words>1313</Words>
  <Application>Microsoft Office PowerPoint</Application>
  <PresentationFormat>Panorámica</PresentationFormat>
  <Paragraphs>109</Paragraphs>
  <Slides>19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19</vt:i4>
      </vt:variant>
    </vt:vector>
  </HeadingPairs>
  <TitlesOfParts>
    <vt:vector size="28" baseType="lpstr">
      <vt:lpstr>Arial</vt:lpstr>
      <vt:lpstr>Calibri</vt:lpstr>
      <vt:lpstr>Calibri Light</vt:lpstr>
      <vt:lpstr>Courier New</vt:lpstr>
      <vt:lpstr>Tahoma</vt:lpstr>
      <vt:lpstr>Work Sans</vt:lpstr>
      <vt:lpstr>Work Sans Light</vt:lpstr>
      <vt:lpstr>Work Sans Medium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Metodologías Ágiles</vt:lpstr>
      <vt:lpstr>Metodologías Ágiles</vt:lpstr>
      <vt:lpstr>Metodologías Ágiles</vt:lpstr>
      <vt:lpstr>Metodologías Ágiles</vt:lpstr>
      <vt:lpstr>Metodologías Tradicionales</vt:lpstr>
      <vt:lpstr>Metodologías Tradicionales</vt:lpstr>
      <vt:lpstr>Metodologías Híbridas</vt:lpstr>
      <vt:lpstr>Metodologías Híbridas</vt:lpstr>
      <vt:lpstr>Otras Metodologías</vt:lpstr>
      <vt:lpstr>Otras Metodologías</vt:lpstr>
      <vt:lpstr>Otras Metodologías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Jorge Enrique Pedraza Sanchez</dc:creator>
  <cp:lastModifiedBy>Jorge Bolaños</cp:lastModifiedBy>
  <cp:revision>41</cp:revision>
  <dcterms:created xsi:type="dcterms:W3CDTF">2020-10-01T23:51:28Z</dcterms:created>
  <dcterms:modified xsi:type="dcterms:W3CDTF">2025-05-20T20:15:29Z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1299739c-ad3d-4908-806e-4d91151a6e13_Enabled">
    <vt:lpwstr>true</vt:lpwstr>
  </property>
  <property fmtid="{D5CDD505-2E9C-101B-9397-08002B2CF9AE}" pid="3" name="MSIP_Label_1299739c-ad3d-4908-806e-4d91151a6e13_Method">
    <vt:lpwstr>Standard</vt:lpwstr>
  </property>
  <property fmtid="{D5CDD505-2E9C-101B-9397-08002B2CF9AE}" pid="4" name="MSIP_Label_1299739c-ad3d-4908-806e-4d91151a6e13_Name">
    <vt:lpwstr>All Employees (Unrestricted)</vt:lpwstr>
  </property>
  <property fmtid="{D5CDD505-2E9C-101B-9397-08002B2CF9AE}" pid="5" name="MSIP_Label_1299739c-ad3d-4908-806e-4d91151a6e13_SiteId">
    <vt:lpwstr>cbc2c381-2f2e-4d93-91d1-506c9316ace7</vt:lpwstr>
  </property>
  <property fmtid="{D5CDD505-2E9C-101B-9397-08002B2CF9AE}" pid="6" name="MSIP_Label_1299739c-ad3d-4908-806e-4d91151a6e13_ContentBits">
    <vt:lpwstr>0</vt:lpwstr>
  </property>
  <property fmtid="{D5CDD505-2E9C-101B-9397-08002B2CF9AE}" pid="7" name="MSIP_Label_1299739c-ad3d-4908-806e-4d91151a6e13_SetDate">
    <vt:lpwstr>2022-08-12T19:17:55Z</vt:lpwstr>
  </property>
  <property fmtid="{D5CDD505-2E9C-101B-9397-08002B2CF9AE}" pid="8" name="MSIP_Label_1299739c-ad3d-4908-806e-4d91151a6e13_ActionId">
    <vt:lpwstr>8c6bc714-34a9-4b82-914e-50b1377a2da4</vt:lpwstr>
  </property>
</Properties>
</file>