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68" r:id="rId2"/>
    <p:sldId id="498" r:id="rId3"/>
    <p:sldId id="501" r:id="rId4"/>
    <p:sldId id="502" r:id="rId5"/>
    <p:sldId id="503" r:id="rId6"/>
    <p:sldId id="504" r:id="rId7"/>
    <p:sldId id="505" r:id="rId8"/>
    <p:sldId id="506" r:id="rId9"/>
    <p:sldId id="507" r:id="rId10"/>
    <p:sldId id="508" r:id="rId11"/>
    <p:sldId id="509" r:id="rId12"/>
    <p:sldId id="510" r:id="rId13"/>
    <p:sldId id="511" r:id="rId14"/>
    <p:sldId id="512" r:id="rId15"/>
    <p:sldId id="264" r:id="rId1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AA00"/>
    <a:srgbClr val="766363"/>
    <a:srgbClr val="FFF5EA"/>
    <a:srgbClr val="00324D"/>
    <a:srgbClr val="FF6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A0472C-E42D-409B-8C27-DB2E802EEC81}" v="33" dt="2022-10-19T17:09:15.3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04"/>
    <p:restoredTop sz="86369"/>
  </p:normalViewPr>
  <p:slideViewPr>
    <p:cSldViewPr snapToGrid="0">
      <p:cViewPr varScale="1">
        <p:scale>
          <a:sx n="63" d="100"/>
          <a:sy n="63" d="100"/>
        </p:scale>
        <p:origin x="92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5336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isthian Daniel Garzón Guerrero" userId="fe325f0a-239c-452b-a9ba-57b27abdcc6e" providerId="ADAL" clId="{FB101446-9E67-484C-B54D-4A5C2B815178}"/>
    <pc:docChg chg="modSld">
      <pc:chgData name="Cristhian Daniel Garzón Guerrero" userId="fe325f0a-239c-452b-a9ba-57b27abdcc6e" providerId="ADAL" clId="{FB101446-9E67-484C-B54D-4A5C2B815178}" dt="2022-10-19T23:33:20.397" v="0" actId="732"/>
      <pc:docMkLst>
        <pc:docMk/>
      </pc:docMkLst>
      <pc:sldChg chg="modSp mod">
        <pc:chgData name="Cristhian Daniel Garzón Guerrero" userId="fe325f0a-239c-452b-a9ba-57b27abdcc6e" providerId="ADAL" clId="{FB101446-9E67-484C-B54D-4A5C2B815178}" dt="2022-10-19T23:33:20.397" v="0" actId="732"/>
        <pc:sldMkLst>
          <pc:docMk/>
          <pc:sldMk cId="2048745988" sldId="522"/>
        </pc:sldMkLst>
        <pc:picChg chg="mod modCrop">
          <ac:chgData name="Cristhian Daniel Garzón Guerrero" userId="fe325f0a-239c-452b-a9ba-57b27abdcc6e" providerId="ADAL" clId="{FB101446-9E67-484C-B54D-4A5C2B815178}" dt="2022-10-19T23:33:20.397" v="0" actId="732"/>
          <ac:picMkLst>
            <pc:docMk/>
            <pc:sldMk cId="2048745988" sldId="522"/>
            <ac:picMk id="3" creationId="{EA97DC05-4A6B-3E0B-D2C7-E6FB8FE7B99F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9999AFE6-721E-1D92-FFC0-72E02DBB97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A598C0A-ECF9-B897-80D5-1AE7ABA305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369B9F-131C-2846-AB8F-CEE154B4CAEB}" type="datetimeFigureOut">
              <a:rPr lang="es-CO" smtClean="0"/>
              <a:t>4/06/2025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88F308B-0102-A0B4-9A23-E807C735E8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7CACDD-5D14-572A-2591-609B03F168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3070F-3F68-E043-9CC3-B53B4F22454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0045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0CB96-A603-FF42-AE46-F5F75F80A67B}" type="datetimeFigureOut">
              <a:rPr lang="es-CO" smtClean="0"/>
              <a:t>4/06/2025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6C58E-460D-4A4B-B0C2-1191B9D14F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1302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6C58E-460D-4A4B-B0C2-1191B9D14FCB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7892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6C58E-460D-4A4B-B0C2-1191B9D14FCB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8520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95260C-E8AD-B240-9481-5B2FE14A60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F4960B-AC04-294C-9B8A-B10830EF5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F720DD-BA8F-C443-A59E-F0EEAF843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4/06/2025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A1676A-B50F-4048-B9A0-67475225D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B408DD-191C-9940-B5DC-9B04378C8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9450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C07BF5-7EFA-9943-8CEE-7006AC893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EFF53FB-B16B-7444-99CF-B7533C11E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9133D3-834D-0942-99DE-29F15E8D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4/06/2025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5A02E1-CB07-7943-ACA2-6FF8387D3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2BC7A9-2B5F-1841-91C8-9460E3E55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1147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C11DF48-6A7C-3349-8650-2AA87E5D5E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5D61C96-3D9F-F745-A812-5EC81CEB48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F61D3C-242D-F544-9883-3EEF515CE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4/06/2025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AB2518-6961-A143-A5EE-C5606EBA4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6FEAD3-1533-7A45-8011-C0C84A1DC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16216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Patrón de fondo&#10;&#10;Descripción generada automáticamente">
            <a:extLst>
              <a:ext uri="{FF2B5EF4-FFF2-40B4-BE49-F238E27FC236}">
                <a16:creationId xmlns:a16="http://schemas.microsoft.com/office/drawing/2014/main" id="{EDE1298D-A4F7-F1E4-F1B3-3D2F5117E0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69B39820-C822-5D71-439D-76D8E95C16E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4859" y="303050"/>
            <a:ext cx="855785" cy="83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360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CE09D5-8681-04F4-0AD1-7206C3FF5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B62C8D-42BE-8DF8-DDA7-6DDCB2389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4/06/2025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9F9D5C3-AD35-C818-D069-AB2D8EBBE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106A169-E84D-2DE1-E7CC-7058F9C00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5659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7DFF890D-F3AC-9928-32A3-F179DB21A0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946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817F6C-CDBB-234C-B00B-255C60E54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743F10-0075-0F47-A0C2-0071CB2B3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B4C6E2-1F45-C54F-A384-6BA60BB5E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4/06/2025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44B0E8-9C87-6C41-96F5-6419B5000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D08979-815A-D443-B424-FB031F975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220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B3E04-413C-394A-94BD-6FD1D56E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E8DEAC-948A-0F4A-9098-1EA5A30BE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0E9B39-9659-7747-851C-17A0C73C8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4/06/2025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90AE33-28EE-274E-8E15-02A14748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A1D99B-0619-1847-8509-03589920E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0376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0119BB-39AA-4B48-BB60-3EE344FF2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E8365F-8201-9D4B-85A4-E53E8819A8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674364B-4945-0A4D-A279-35519E3F4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68BFB1-0C38-A141-AB7B-22CD10FF3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4/06/2025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F6516E-C104-3E4A-BC0F-DC137BD98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C08597-16B2-3B42-B59A-8815DD747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2547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44272C-3F8B-AF4A-82BE-E5BE9107D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4B8DA00-E62A-A54E-BC50-AEBAAF251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E9F7D8-1A62-544F-A4E2-23A591854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1895FC1-5F27-B640-81B9-33366BECB5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00D0329-F1AE-FE44-A7B4-B16B429A0C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A80CE19-B065-6E4F-A207-999BBF94C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4/06/2025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99C46BF-4920-E443-B109-668969C5E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C417FDA-D0D0-AD4C-9F49-6FFEC4BC6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954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C92FB5-1F0C-DE4B-8A05-DE0792814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AF7F14C-AA7D-3049-A400-4AC6EED53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4/06/2025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746EF7E-3912-BF43-BEB6-49819D4EE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BD767C9-209C-E54C-90E7-5176E4464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2851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7E92712-14E7-954C-8C23-33CD3DBD7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4/06/2025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D7BCE5F-F417-1247-9F26-F4B713468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0B4FC7D-A6BA-0840-87AD-C71B1896B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162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F2BE35-F0B5-DA4A-BE9E-AACFF26FF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62C38B-5384-914E-829A-352266F70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9E434B-6E01-8148-AB00-051DDD402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3E8B8D-7A8A-794B-83A8-6920142BB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4/06/2025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82F34C9-1A26-0B41-8AE3-21E599CC5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2100B2-B969-0340-BEE2-F5FE05353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714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ADFDE3-8BDA-6F45-A442-3C2913AE5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08B3433-597C-7E43-A088-A50E443431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20DB791-C948-D149-A74A-0C0DFCA0B4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45138C-C370-6E42-902A-0DD2F4F61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4/06/2025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61561C-CA9F-0943-8A3E-60233368C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B72CA4-FB9F-FB4B-8159-119C3846C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9502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6EFFBE1-33C9-1D48-A916-7535B68EC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78E02A-26CF-6C46-A280-67C4AA055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E7CDF9-2DDE-C04D-A9B9-78F138A1C3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86248-06F7-A441-A47A-264EBD310E11}" type="datetimeFigureOut">
              <a:rPr lang="es-CO" smtClean="0"/>
              <a:t>4/06/2025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7570B4-267C-034E-B58B-04C03C9E55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41693D-7DB1-1144-97E3-85753EC9A0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6260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  <p:sldLayoutId id="2147483675" r:id="rId13"/>
    <p:sldLayoutId id="2147483673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995422" y="2551837"/>
            <a:ext cx="7532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Work Sans" pitchFamily="2" charset="77"/>
              </a:rPr>
              <a:t>Normas APA</a:t>
            </a:r>
          </a:p>
        </p:txBody>
      </p:sp>
    </p:spTree>
    <p:extLst>
      <p:ext uri="{BB962C8B-B14F-4D97-AF65-F5344CB8AC3E}">
        <p14:creationId xmlns:p14="http://schemas.microsoft.com/office/powerpoint/2010/main" val="3079616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67CBC-1536-A090-A5B5-FE205F3AF4AD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Lista de referencias</a:t>
            </a:r>
            <a:endParaRPr lang="es-CO" dirty="0">
              <a:solidFill>
                <a:schemeClr val="tx1">
                  <a:lumMod val="95000"/>
                  <a:lumOff val="5000"/>
                </a:schemeClr>
              </a:solidFill>
              <a:latin typeface="Work Sans Medium" pitchFamily="2" charset="77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96E238C-6CF7-4E45-B29C-5BF11A73BD45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Orden alfabético</a:t>
            </a:r>
          </a:p>
          <a:p>
            <a:r>
              <a:rPr lang="es-ES" dirty="0"/>
              <a:t>Formato según tipo:</a:t>
            </a:r>
          </a:p>
          <a:p>
            <a:pPr marL="0" indent="0">
              <a:buNone/>
            </a:pPr>
            <a:r>
              <a:rPr lang="es-ES" dirty="0"/>
              <a:t>	 - Libros</a:t>
            </a:r>
          </a:p>
          <a:p>
            <a:pPr marL="0" indent="0">
              <a:buNone/>
            </a:pPr>
            <a:r>
              <a:rPr lang="es-ES" dirty="0"/>
              <a:t>	- Artículos de revista</a:t>
            </a:r>
          </a:p>
          <a:p>
            <a:pPr marL="0" indent="0">
              <a:buNone/>
            </a:pPr>
            <a:r>
              <a:rPr lang="es-ES" dirty="0"/>
              <a:t>	- Sitios web</a:t>
            </a:r>
          </a:p>
          <a:p>
            <a:r>
              <a:rPr lang="es-ES" dirty="0"/>
              <a:t>Uso correcto de DOI y URL</a:t>
            </a:r>
          </a:p>
        </p:txBody>
      </p:sp>
    </p:spTree>
    <p:extLst>
      <p:ext uri="{BB962C8B-B14F-4D97-AF65-F5344CB8AC3E}">
        <p14:creationId xmlns:p14="http://schemas.microsoft.com/office/powerpoint/2010/main" val="1896468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67CBC-1536-A090-A5B5-FE205F3AF4AD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Tablas y figuras</a:t>
            </a:r>
            <a:endParaRPr lang="es-CO" dirty="0">
              <a:solidFill>
                <a:schemeClr val="tx1">
                  <a:lumMod val="95000"/>
                  <a:lumOff val="5000"/>
                </a:schemeClr>
              </a:solidFill>
              <a:latin typeface="Work Sans Medium" pitchFamily="2" charset="77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F18D3B3-0AAA-4537-BFDB-2A59EB81A3F8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Numeradas consecutivamente</a:t>
            </a:r>
          </a:p>
          <a:p>
            <a:r>
              <a:rPr lang="es-ES" dirty="0"/>
              <a:t>Título y nota explicativa</a:t>
            </a:r>
          </a:p>
          <a:p>
            <a:r>
              <a:rPr lang="es-ES" dirty="0"/>
              <a:t>Citadas en el texto antes de mostrarse</a:t>
            </a:r>
          </a:p>
        </p:txBody>
      </p:sp>
    </p:spTree>
    <p:extLst>
      <p:ext uri="{BB962C8B-B14F-4D97-AF65-F5344CB8AC3E}">
        <p14:creationId xmlns:p14="http://schemas.microsoft.com/office/powerpoint/2010/main" val="3319192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67CBC-1536-A090-A5B5-FE205F3AF4AD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Lenguaje inclusivo</a:t>
            </a:r>
            <a:endParaRPr lang="es-CO" dirty="0">
              <a:solidFill>
                <a:schemeClr val="tx1">
                  <a:lumMod val="95000"/>
                  <a:lumOff val="5000"/>
                </a:schemeClr>
              </a:solidFill>
              <a:latin typeface="Work Sans Medium" pitchFamily="2" charset="77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A170105-9D6D-4152-894C-C0FE494CD328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Evitar masculino genérico</a:t>
            </a:r>
          </a:p>
          <a:p>
            <a:r>
              <a:rPr lang="es-ES" dirty="0"/>
              <a:t>Descripción precisa y respetuosa</a:t>
            </a:r>
          </a:p>
          <a:p>
            <a:r>
              <a:rPr lang="es-ES" dirty="0"/>
              <a:t>Uso de lenguaje no sexista o discriminatorio</a:t>
            </a:r>
          </a:p>
        </p:txBody>
      </p:sp>
    </p:spTree>
    <p:extLst>
      <p:ext uri="{BB962C8B-B14F-4D97-AF65-F5344CB8AC3E}">
        <p14:creationId xmlns:p14="http://schemas.microsoft.com/office/powerpoint/2010/main" val="1523782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67CBC-1536-A090-A5B5-FE205F3AF4AD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Recursos adicionales</a:t>
            </a:r>
            <a:endParaRPr lang="es-CO" dirty="0">
              <a:solidFill>
                <a:schemeClr val="tx1">
                  <a:lumMod val="95000"/>
                  <a:lumOff val="5000"/>
                </a:schemeClr>
              </a:solidFill>
              <a:latin typeface="Work Sans Medium" pitchFamily="2" charset="77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E791600-4398-4DB7-BFA3-494FD19CC6AE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/>
              <a:t>• Manual APA 7ª edición</a:t>
            </a:r>
          </a:p>
          <a:p>
            <a:r>
              <a:rPr lang="es-ES"/>
              <a:t>• https://apastyle.apa.org</a:t>
            </a:r>
          </a:p>
          <a:p>
            <a:r>
              <a:rPr lang="es-ES"/>
              <a:t>• APA Style Blog</a:t>
            </a:r>
          </a:p>
          <a:p>
            <a:r>
              <a:rPr lang="es-ES"/>
              <a:t>• Generadores de citas APA confiables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00546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67CBC-1536-A090-A5B5-FE205F3AF4AD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Conclusión</a:t>
            </a:r>
            <a:endParaRPr lang="es-CO" dirty="0">
              <a:solidFill>
                <a:schemeClr val="tx1">
                  <a:lumMod val="95000"/>
                  <a:lumOff val="5000"/>
                </a:schemeClr>
              </a:solidFill>
              <a:latin typeface="Work Sans Medium" pitchFamily="2" charset="77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64D3F14-48E0-43BC-B53E-D5C113FD438C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Importancia del uso correcto</a:t>
            </a:r>
          </a:p>
          <a:p>
            <a:r>
              <a:rPr lang="es-ES" dirty="0"/>
              <a:t>Mejora la calidad y credibilidad académica</a:t>
            </a:r>
          </a:p>
          <a:p>
            <a:r>
              <a:rPr lang="es-ES" dirty="0"/>
              <a:t>Refleja ética, profesionalismo y claridad</a:t>
            </a:r>
          </a:p>
        </p:txBody>
      </p:sp>
    </p:spTree>
    <p:extLst>
      <p:ext uri="{BB962C8B-B14F-4D97-AF65-F5344CB8AC3E}">
        <p14:creationId xmlns:p14="http://schemas.microsoft.com/office/powerpoint/2010/main" val="1467059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A01EB75E-8874-42DD-11A3-2D5CA1D238B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220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6D04A5A-19A9-0ACE-6D0F-5E02EDC9D1DE}"/>
              </a:ext>
            </a:extLst>
          </p:cNvPr>
          <p:cNvSpPr txBox="1"/>
          <p:nvPr/>
        </p:nvSpPr>
        <p:spPr>
          <a:xfrm>
            <a:off x="3087393" y="2228671"/>
            <a:ext cx="60172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7200" dirty="0">
                <a:latin typeface="Work Sans Light" pitchFamily="2" charset="77"/>
              </a:rPr>
              <a:t>Normas APA V7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12E6F1CF-C64D-CB82-1478-686F9F9BAF5F}"/>
              </a:ext>
            </a:extLst>
          </p:cNvPr>
          <p:cNvCxnSpPr>
            <a:cxnSpLocks/>
          </p:cNvCxnSpPr>
          <p:nvPr/>
        </p:nvCxnSpPr>
        <p:spPr>
          <a:xfrm>
            <a:off x="5227899" y="3321934"/>
            <a:ext cx="1736203" cy="0"/>
          </a:xfrm>
          <a:prstGeom prst="line">
            <a:avLst/>
          </a:prstGeom>
          <a:ln>
            <a:solidFill>
              <a:srgbClr val="38A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9896E8B4-453C-7E26-D038-59933D4B744F}"/>
              </a:ext>
            </a:extLst>
          </p:cNvPr>
          <p:cNvSpPr txBox="1"/>
          <p:nvPr/>
        </p:nvSpPr>
        <p:spPr>
          <a:xfrm>
            <a:off x="3810000" y="3463724"/>
            <a:ext cx="4831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Guía para la redacción académica</a:t>
            </a:r>
          </a:p>
        </p:txBody>
      </p:sp>
    </p:spTree>
    <p:extLst>
      <p:ext uri="{BB962C8B-B14F-4D97-AF65-F5344CB8AC3E}">
        <p14:creationId xmlns:p14="http://schemas.microsoft.com/office/powerpoint/2010/main" val="2099732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67CBC-1536-A090-A5B5-FE205F3AF4AD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Introducción</a:t>
            </a:r>
            <a:endParaRPr lang="es-CO" dirty="0">
              <a:solidFill>
                <a:schemeClr val="tx1">
                  <a:lumMod val="95000"/>
                  <a:lumOff val="5000"/>
                </a:schemeClr>
              </a:solidFill>
              <a:latin typeface="Work Sans Medium" pitchFamily="2" charset="77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D5CE8D3-7A91-4123-A30D-2F40884A3AB2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493776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dirty="0"/>
              <a:t>Qué son las Normas APA</a:t>
            </a:r>
          </a:p>
          <a:p>
            <a:pPr algn="just"/>
            <a:r>
              <a:rPr lang="es-ES" dirty="0"/>
              <a:t>Quién las desarrolla (American </a:t>
            </a:r>
            <a:r>
              <a:rPr lang="es-ES" dirty="0" err="1"/>
              <a:t>Psychological</a:t>
            </a:r>
            <a:r>
              <a:rPr lang="es-ES" dirty="0"/>
              <a:t> </a:t>
            </a:r>
            <a:r>
              <a:rPr lang="es-ES" dirty="0" err="1"/>
              <a:t>Association</a:t>
            </a:r>
            <a:r>
              <a:rPr lang="es-ES" dirty="0"/>
              <a:t>)</a:t>
            </a:r>
          </a:p>
          <a:p>
            <a:pPr algn="just"/>
            <a:r>
              <a:rPr lang="es-ES" dirty="0"/>
              <a:t>Aplicación en ciencias sociales, educativas, salud, etc.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BD3FB84-7DD3-4C2A-B423-992B4D7EAD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036" y="1600200"/>
            <a:ext cx="6229350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403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67CBC-1536-A090-A5B5-FE205F3AF4AD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Objetivos de las Normas APA</a:t>
            </a:r>
            <a:endParaRPr lang="es-CO" dirty="0">
              <a:solidFill>
                <a:schemeClr val="tx1">
                  <a:lumMod val="95000"/>
                  <a:lumOff val="5000"/>
                </a:schemeClr>
              </a:solidFill>
              <a:latin typeface="Work Sans Medium" pitchFamily="2" charset="77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5F302E2-A6B5-4C44-A7BC-4F9F600705E6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Establecer estándares de redacción</a:t>
            </a:r>
          </a:p>
          <a:p>
            <a:r>
              <a:rPr lang="es-ES" dirty="0"/>
              <a:t>Evitar el plagio</a:t>
            </a:r>
          </a:p>
          <a:p>
            <a:r>
              <a:rPr lang="es-ES" dirty="0"/>
              <a:t>Asegurar claridad y coherencia</a:t>
            </a:r>
          </a:p>
          <a:p>
            <a:r>
              <a:rPr lang="es-ES" dirty="0"/>
              <a:t>Fomentar la comunicación académica ética</a:t>
            </a:r>
          </a:p>
        </p:txBody>
      </p:sp>
    </p:spTree>
    <p:extLst>
      <p:ext uri="{BB962C8B-B14F-4D97-AF65-F5344CB8AC3E}">
        <p14:creationId xmlns:p14="http://schemas.microsoft.com/office/powerpoint/2010/main" val="3437961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67CBC-1536-A090-A5B5-FE205F3AF4AD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Alcance y uso</a:t>
            </a:r>
            <a:endParaRPr lang="es-CO" dirty="0">
              <a:solidFill>
                <a:schemeClr val="tx1">
                  <a:lumMod val="95000"/>
                  <a:lumOff val="5000"/>
                </a:schemeClr>
              </a:solidFill>
              <a:latin typeface="Work Sans Medium" pitchFamily="2" charset="77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20A2876-3C16-4837-938E-E897C0E7A3EB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Trabajos estudiantiles (ensayos, informes, tesis)</a:t>
            </a:r>
          </a:p>
          <a:p>
            <a:r>
              <a:rPr lang="es-ES" dirty="0"/>
              <a:t>Publicaciones profesionales</a:t>
            </a:r>
          </a:p>
          <a:p>
            <a:r>
              <a:rPr lang="es-ES" dirty="0"/>
              <a:t>Investigaciones científicas</a:t>
            </a:r>
          </a:p>
        </p:txBody>
      </p:sp>
    </p:spTree>
    <p:extLst>
      <p:ext uri="{BB962C8B-B14F-4D97-AF65-F5344CB8AC3E}">
        <p14:creationId xmlns:p14="http://schemas.microsoft.com/office/powerpoint/2010/main" val="3299084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67CBC-1536-A090-A5B5-FE205F3AF4AD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/>
              <a:t>Cambios clave en APA 7</a:t>
            </a:r>
            <a:endParaRPr lang="es-CO" dirty="0">
              <a:solidFill>
                <a:schemeClr val="tx1">
                  <a:lumMod val="95000"/>
                  <a:lumOff val="5000"/>
                </a:schemeClr>
              </a:solidFill>
              <a:latin typeface="Work Sans Medium" pitchFamily="2" charset="77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FA5070F-E364-4EE0-B217-B9865D7B56EA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Hasta 20 autores en referencias</a:t>
            </a:r>
          </a:p>
          <a:p>
            <a:r>
              <a:rPr lang="es-ES" dirty="0"/>
              <a:t>Eliminación de 'Recuperado de'</a:t>
            </a:r>
          </a:p>
          <a:p>
            <a:r>
              <a:rPr lang="es-ES" dirty="0"/>
              <a:t>DOI como enlaces activos</a:t>
            </a:r>
          </a:p>
          <a:p>
            <a:r>
              <a:rPr lang="es-ES" dirty="0"/>
              <a:t>Mayor variedad tipográfica</a:t>
            </a:r>
          </a:p>
          <a:p>
            <a:r>
              <a:rPr lang="es-ES" dirty="0"/>
              <a:t>Lenguaje inclusivo</a:t>
            </a:r>
          </a:p>
        </p:txBody>
      </p:sp>
    </p:spTree>
    <p:extLst>
      <p:ext uri="{BB962C8B-B14F-4D97-AF65-F5344CB8AC3E}">
        <p14:creationId xmlns:p14="http://schemas.microsoft.com/office/powerpoint/2010/main" val="1054220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67CBC-1536-A090-A5B5-FE205F3AF4AD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Formato general del documento</a:t>
            </a:r>
            <a:endParaRPr lang="es-CO" dirty="0">
              <a:solidFill>
                <a:schemeClr val="tx1">
                  <a:lumMod val="95000"/>
                  <a:lumOff val="5000"/>
                </a:schemeClr>
              </a:solidFill>
              <a:latin typeface="Work Sans Medium" pitchFamily="2" charset="77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D10F7D8-22BA-46D6-B82C-BC7003C7215A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dirty="0"/>
              <a:t>Tipografías: Times New </a:t>
            </a:r>
            <a:r>
              <a:rPr lang="es-CO" dirty="0" err="1"/>
              <a:t>Roman</a:t>
            </a:r>
            <a:r>
              <a:rPr lang="es-CO" dirty="0"/>
              <a:t>, Arial, Calibri, Georgia</a:t>
            </a:r>
          </a:p>
          <a:p>
            <a:r>
              <a:rPr lang="es-CO" dirty="0"/>
              <a:t>Tamaño: 11 o 12 pt</a:t>
            </a:r>
          </a:p>
          <a:p>
            <a:r>
              <a:rPr lang="es-CO" dirty="0"/>
              <a:t>Interlineado: doble</a:t>
            </a:r>
          </a:p>
          <a:p>
            <a:r>
              <a:rPr lang="es-CO" dirty="0"/>
              <a:t>Sangría: 0.5" (1.27 cm)</a:t>
            </a:r>
          </a:p>
          <a:p>
            <a:r>
              <a:rPr lang="es-CO" dirty="0"/>
              <a:t>Margen: 1" (2.54 cm)</a:t>
            </a:r>
          </a:p>
        </p:txBody>
      </p:sp>
    </p:spTree>
    <p:extLst>
      <p:ext uri="{BB962C8B-B14F-4D97-AF65-F5344CB8AC3E}">
        <p14:creationId xmlns:p14="http://schemas.microsoft.com/office/powerpoint/2010/main" val="447275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67CBC-1536-A090-A5B5-FE205F3AF4AD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Estructura del trabajo APA</a:t>
            </a:r>
            <a:endParaRPr lang="es-CO" dirty="0">
              <a:solidFill>
                <a:schemeClr val="tx1">
                  <a:lumMod val="95000"/>
                  <a:lumOff val="5000"/>
                </a:schemeClr>
              </a:solidFill>
              <a:latin typeface="Work Sans Medium" pitchFamily="2" charset="77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80E398-426D-4F84-9A74-92C83243CC01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Portada</a:t>
            </a:r>
          </a:p>
          <a:p>
            <a:r>
              <a:rPr lang="es-ES" dirty="0"/>
              <a:t>Resumen y palabras clave</a:t>
            </a:r>
          </a:p>
          <a:p>
            <a:r>
              <a:rPr lang="es-ES" dirty="0"/>
              <a:t>Cuerpo del trabajo</a:t>
            </a:r>
          </a:p>
          <a:p>
            <a:r>
              <a:rPr lang="es-ES" dirty="0"/>
              <a:t>Referencias</a:t>
            </a:r>
          </a:p>
          <a:p>
            <a:r>
              <a:rPr lang="es-ES" dirty="0"/>
              <a:t>Tablas/Figuras</a:t>
            </a:r>
          </a:p>
          <a:p>
            <a:r>
              <a:rPr lang="es-ES" dirty="0"/>
              <a:t>Apéndices (opcional)</a:t>
            </a:r>
          </a:p>
        </p:txBody>
      </p:sp>
    </p:spTree>
    <p:extLst>
      <p:ext uri="{BB962C8B-B14F-4D97-AF65-F5344CB8AC3E}">
        <p14:creationId xmlns:p14="http://schemas.microsoft.com/office/powerpoint/2010/main" val="4113952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67CBC-1536-A090-A5B5-FE205F3AF4AD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Citación en el texto</a:t>
            </a:r>
            <a:endParaRPr lang="es-CO" dirty="0">
              <a:solidFill>
                <a:schemeClr val="tx1">
                  <a:lumMod val="95000"/>
                  <a:lumOff val="5000"/>
                </a:schemeClr>
              </a:solidFill>
              <a:latin typeface="Work Sans Medium" pitchFamily="2" charset="77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E530397-5E26-4C50-9C03-C3F289E5184B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Autor-fecha (González, 2021)</a:t>
            </a:r>
          </a:p>
          <a:p>
            <a:r>
              <a:rPr lang="es-ES" dirty="0"/>
              <a:t>Cita narrativa vs parentética</a:t>
            </a:r>
          </a:p>
          <a:p>
            <a:r>
              <a:rPr lang="es-ES" dirty="0"/>
              <a:t>Cita textual:</a:t>
            </a:r>
          </a:p>
          <a:p>
            <a:pPr marL="0" indent="0">
              <a:buNone/>
            </a:pPr>
            <a:r>
              <a:rPr lang="es-ES" dirty="0"/>
              <a:t>	- Menor a 40 palabras con comillas</a:t>
            </a:r>
          </a:p>
          <a:p>
            <a:pPr marL="0" indent="0">
              <a:buNone/>
            </a:pPr>
            <a:r>
              <a:rPr lang="es-ES" dirty="0"/>
              <a:t>	- Más de 40 en bloque</a:t>
            </a:r>
          </a:p>
        </p:txBody>
      </p:sp>
    </p:spTree>
    <p:extLst>
      <p:ext uri="{BB962C8B-B14F-4D97-AF65-F5344CB8AC3E}">
        <p14:creationId xmlns:p14="http://schemas.microsoft.com/office/powerpoint/2010/main" val="39454311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3476</TotalTime>
  <Words>292</Words>
  <Application>Microsoft Office PowerPoint</Application>
  <PresentationFormat>Panorámica</PresentationFormat>
  <Paragraphs>67</Paragraphs>
  <Slides>15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Work Sans</vt:lpstr>
      <vt:lpstr>Work Sans Light</vt:lpstr>
      <vt:lpstr>Work Sans Medium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Enrique Pedraza Sanchez</dc:creator>
  <cp:lastModifiedBy>Jorge Bolaños</cp:lastModifiedBy>
  <cp:revision>43</cp:revision>
  <dcterms:created xsi:type="dcterms:W3CDTF">2020-10-01T23:51:28Z</dcterms:created>
  <dcterms:modified xsi:type="dcterms:W3CDTF">2025-06-04T18:48:54Z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299739c-ad3d-4908-806e-4d91151a6e13_Enabled">
    <vt:lpwstr>true</vt:lpwstr>
  </property>
  <property fmtid="{D5CDD505-2E9C-101B-9397-08002B2CF9AE}" pid="3" name="MSIP_Label_1299739c-ad3d-4908-806e-4d91151a6e13_Method">
    <vt:lpwstr>Standard</vt:lpwstr>
  </property>
  <property fmtid="{D5CDD505-2E9C-101B-9397-08002B2CF9AE}" pid="4" name="MSIP_Label_1299739c-ad3d-4908-806e-4d91151a6e13_Name">
    <vt:lpwstr>All Employees (Unrestricted)</vt:lpwstr>
  </property>
  <property fmtid="{D5CDD505-2E9C-101B-9397-08002B2CF9AE}" pid="5" name="MSIP_Label_1299739c-ad3d-4908-806e-4d91151a6e13_SiteId">
    <vt:lpwstr>cbc2c381-2f2e-4d93-91d1-506c9316ace7</vt:lpwstr>
  </property>
  <property fmtid="{D5CDD505-2E9C-101B-9397-08002B2CF9AE}" pid="6" name="MSIP_Label_1299739c-ad3d-4908-806e-4d91151a6e13_ContentBits">
    <vt:lpwstr>0</vt:lpwstr>
  </property>
  <property fmtid="{D5CDD505-2E9C-101B-9397-08002B2CF9AE}" pid="7" name="MSIP_Label_1299739c-ad3d-4908-806e-4d91151a6e13_SetDate">
    <vt:lpwstr>2022-08-12T19:17:55Z</vt:lpwstr>
  </property>
  <property fmtid="{D5CDD505-2E9C-101B-9397-08002B2CF9AE}" pid="8" name="MSIP_Label_1299739c-ad3d-4908-806e-4d91151a6e13_ActionId">
    <vt:lpwstr>8c6bc714-34a9-4b82-914e-50b1377a2da4</vt:lpwstr>
  </property>
</Properties>
</file>