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468" r:id="rId2"/>
    <p:sldId id="498" r:id="rId3"/>
    <p:sldId id="530" r:id="rId4"/>
    <p:sldId id="501" r:id="rId5"/>
    <p:sldId id="499" r:id="rId6"/>
    <p:sldId id="500" r:id="rId7"/>
    <p:sldId id="502" r:id="rId8"/>
    <p:sldId id="531" r:id="rId9"/>
    <p:sldId id="533" r:id="rId10"/>
    <p:sldId id="534" r:id="rId11"/>
    <p:sldId id="535" r:id="rId12"/>
    <p:sldId id="536" r:id="rId13"/>
    <p:sldId id="538" r:id="rId14"/>
    <p:sldId id="539" r:id="rId15"/>
    <p:sldId id="540" r:id="rId16"/>
    <p:sldId id="541" r:id="rId17"/>
    <p:sldId id="542" r:id="rId18"/>
    <p:sldId id="543" r:id="rId19"/>
    <p:sldId id="544" r:id="rId20"/>
    <p:sldId id="545" r:id="rId21"/>
    <p:sldId id="546" r:id="rId22"/>
    <p:sldId id="547" r:id="rId23"/>
    <p:sldId id="532" r:id="rId24"/>
    <p:sldId id="264"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8AA00"/>
    <a:srgbClr val="766363"/>
    <a:srgbClr val="FFF5EA"/>
    <a:srgbClr val="00324D"/>
    <a:srgbClr val="FF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86369"/>
  </p:normalViewPr>
  <p:slideViewPr>
    <p:cSldViewPr snapToGrid="0">
      <p:cViewPr varScale="1">
        <p:scale>
          <a:sx n="55" d="100"/>
          <a:sy n="55" d="100"/>
        </p:scale>
        <p:origin x="946"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53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C500B-9C6D-4A8E-9711-6019696AA0ED}" type="doc">
      <dgm:prSet loTypeId="urn:microsoft.com/office/officeart/2008/layout/VerticalCurvedList" loCatId="list" qsTypeId="urn:microsoft.com/office/officeart/2005/8/quickstyle/simple3" qsCatId="simple" csTypeId="urn:microsoft.com/office/officeart/2005/8/colors/accent6_3" csCatId="accent6" phldr="1"/>
      <dgm:spPr/>
      <dgm:t>
        <a:bodyPr/>
        <a:lstStyle/>
        <a:p>
          <a:endParaRPr lang="es-CO"/>
        </a:p>
      </dgm:t>
    </dgm:pt>
    <dgm:pt modelId="{5E030BA4-62FA-4719-AEF9-A7231A4BF6E0}">
      <dgm:prSet phldrT="[Texto]"/>
      <dgm:spPr/>
      <dgm:t>
        <a:bodyPr/>
        <a:lstStyle/>
        <a:p>
          <a:r>
            <a:rPr lang="es-CO" dirty="0">
              <a:latin typeface="Work Sans" pitchFamily="2" charset="0"/>
            </a:rPr>
            <a:t>Manuales de Procedimientos y Funciones</a:t>
          </a:r>
        </a:p>
      </dgm:t>
    </dgm:pt>
    <dgm:pt modelId="{1C6F3839-6B1B-4D83-A1F9-C6E9E70F9EB5}" type="parTrans" cxnId="{D086817D-E841-425D-AA7F-2463149BFB6F}">
      <dgm:prSet/>
      <dgm:spPr/>
      <dgm:t>
        <a:bodyPr/>
        <a:lstStyle/>
        <a:p>
          <a:endParaRPr lang="es-CO">
            <a:latin typeface="Work Sans" pitchFamily="2" charset="0"/>
          </a:endParaRPr>
        </a:p>
      </dgm:t>
    </dgm:pt>
    <dgm:pt modelId="{DF206E95-2030-40E5-9EB9-CFF69B5FE189}" type="sibTrans" cxnId="{D086817D-E841-425D-AA7F-2463149BFB6F}">
      <dgm:prSet/>
      <dgm:spPr/>
      <dgm:t>
        <a:bodyPr/>
        <a:lstStyle/>
        <a:p>
          <a:endParaRPr lang="es-CO">
            <a:latin typeface="Work Sans" pitchFamily="2" charset="0"/>
          </a:endParaRPr>
        </a:p>
      </dgm:t>
    </dgm:pt>
    <dgm:pt modelId="{C807012D-7FEA-4ACF-94CE-857EFD761D90}">
      <dgm:prSet phldrT="[Texto]"/>
      <dgm:spPr/>
      <dgm:t>
        <a:bodyPr/>
        <a:lstStyle/>
        <a:p>
          <a:r>
            <a:rPr lang="es-CO" dirty="0">
              <a:latin typeface="Work Sans" pitchFamily="2" charset="0"/>
            </a:rPr>
            <a:t>Informes generados por el sistema actual</a:t>
          </a:r>
        </a:p>
      </dgm:t>
    </dgm:pt>
    <dgm:pt modelId="{C43AADAF-1B74-4629-8887-F0AAE23E92D2}" type="parTrans" cxnId="{7C3D70C4-C6EA-4370-8607-7FB131A8C52E}">
      <dgm:prSet/>
      <dgm:spPr/>
      <dgm:t>
        <a:bodyPr/>
        <a:lstStyle/>
        <a:p>
          <a:endParaRPr lang="es-CO">
            <a:latin typeface="Work Sans" pitchFamily="2" charset="0"/>
          </a:endParaRPr>
        </a:p>
      </dgm:t>
    </dgm:pt>
    <dgm:pt modelId="{27817451-D745-44FC-A3A8-26D7BBF0EA3E}" type="sibTrans" cxnId="{7C3D70C4-C6EA-4370-8607-7FB131A8C52E}">
      <dgm:prSet/>
      <dgm:spPr/>
      <dgm:t>
        <a:bodyPr/>
        <a:lstStyle/>
        <a:p>
          <a:endParaRPr lang="es-CO">
            <a:latin typeface="Work Sans" pitchFamily="2" charset="0"/>
          </a:endParaRPr>
        </a:p>
      </dgm:t>
    </dgm:pt>
    <dgm:pt modelId="{07A3A4EF-3855-4329-9DD9-7C7AD5F2F0B0}">
      <dgm:prSet phldrT="[Texto]"/>
      <dgm:spPr/>
      <dgm:t>
        <a:bodyPr/>
        <a:lstStyle/>
        <a:p>
          <a:r>
            <a:rPr lang="es-CO" dirty="0">
              <a:latin typeface="Work Sans" pitchFamily="2" charset="0"/>
            </a:rPr>
            <a:t>Normas y Legislaciones</a:t>
          </a:r>
        </a:p>
      </dgm:t>
    </dgm:pt>
    <dgm:pt modelId="{0E55CCA3-96A7-4693-A79F-3718DDE4DECC}" type="parTrans" cxnId="{18CEE352-F61D-418A-9809-353D55858765}">
      <dgm:prSet/>
      <dgm:spPr/>
      <dgm:t>
        <a:bodyPr/>
        <a:lstStyle/>
        <a:p>
          <a:endParaRPr lang="es-CO">
            <a:latin typeface="Work Sans" pitchFamily="2" charset="0"/>
          </a:endParaRPr>
        </a:p>
      </dgm:t>
    </dgm:pt>
    <dgm:pt modelId="{7A0782B1-0312-4044-9BF9-A56A014115AA}" type="sibTrans" cxnId="{18CEE352-F61D-418A-9809-353D55858765}">
      <dgm:prSet/>
      <dgm:spPr/>
      <dgm:t>
        <a:bodyPr/>
        <a:lstStyle/>
        <a:p>
          <a:endParaRPr lang="es-CO">
            <a:latin typeface="Work Sans" pitchFamily="2" charset="0"/>
          </a:endParaRPr>
        </a:p>
      </dgm:t>
    </dgm:pt>
    <dgm:pt modelId="{55E2DB5B-387D-4C0B-BA60-088E0C78662A}">
      <dgm:prSet/>
      <dgm:spPr/>
      <dgm:t>
        <a:bodyPr/>
        <a:lstStyle/>
        <a:p>
          <a:r>
            <a:rPr lang="es-CO" dirty="0">
              <a:latin typeface="Work Sans" pitchFamily="2" charset="0"/>
            </a:rPr>
            <a:t>Manual de Usuario</a:t>
          </a:r>
        </a:p>
      </dgm:t>
    </dgm:pt>
    <dgm:pt modelId="{2EF76993-066A-44C7-BF8D-2BFA6A1391A2}" type="parTrans" cxnId="{2EB6179A-B1D0-4D35-8AE8-41235927BEF3}">
      <dgm:prSet/>
      <dgm:spPr/>
      <dgm:t>
        <a:bodyPr/>
        <a:lstStyle/>
        <a:p>
          <a:endParaRPr lang="es-CO">
            <a:latin typeface="Work Sans" pitchFamily="2" charset="0"/>
          </a:endParaRPr>
        </a:p>
      </dgm:t>
    </dgm:pt>
    <dgm:pt modelId="{A8696E39-2AEF-4614-9862-D32A3700A976}" type="sibTrans" cxnId="{2EB6179A-B1D0-4D35-8AE8-41235927BEF3}">
      <dgm:prSet/>
      <dgm:spPr/>
      <dgm:t>
        <a:bodyPr/>
        <a:lstStyle/>
        <a:p>
          <a:endParaRPr lang="es-CO">
            <a:latin typeface="Work Sans" pitchFamily="2" charset="0"/>
          </a:endParaRPr>
        </a:p>
      </dgm:t>
    </dgm:pt>
    <dgm:pt modelId="{5432ED56-BA8C-4E6C-8195-EEC3F16A50BF}">
      <dgm:prSet/>
      <dgm:spPr/>
      <dgm:t>
        <a:bodyPr/>
        <a:lstStyle/>
        <a:p>
          <a:r>
            <a:rPr lang="es-CO" dirty="0">
              <a:latin typeface="Work Sans" pitchFamily="2" charset="0"/>
            </a:rPr>
            <a:t>Manual Técnico</a:t>
          </a:r>
        </a:p>
      </dgm:t>
    </dgm:pt>
    <dgm:pt modelId="{7C82CAF7-410F-4D96-AAAA-B773B95A0340}" type="parTrans" cxnId="{E99CE486-5C76-4D02-A8C6-33E71DD472D5}">
      <dgm:prSet/>
      <dgm:spPr/>
      <dgm:t>
        <a:bodyPr/>
        <a:lstStyle/>
        <a:p>
          <a:endParaRPr lang="es-CO">
            <a:latin typeface="Work Sans" pitchFamily="2" charset="0"/>
          </a:endParaRPr>
        </a:p>
      </dgm:t>
    </dgm:pt>
    <dgm:pt modelId="{858811D5-10AD-4E38-B8F7-085972040DED}" type="sibTrans" cxnId="{E99CE486-5C76-4D02-A8C6-33E71DD472D5}">
      <dgm:prSet/>
      <dgm:spPr/>
      <dgm:t>
        <a:bodyPr/>
        <a:lstStyle/>
        <a:p>
          <a:endParaRPr lang="es-CO">
            <a:latin typeface="Work Sans" pitchFamily="2" charset="0"/>
          </a:endParaRPr>
        </a:p>
      </dgm:t>
    </dgm:pt>
    <dgm:pt modelId="{FC78FDBF-50B9-4B3F-BB8D-D704C54ABC94}">
      <dgm:prSet/>
      <dgm:spPr/>
      <dgm:t>
        <a:bodyPr/>
        <a:lstStyle/>
        <a:p>
          <a:r>
            <a:rPr lang="es-CO" dirty="0">
              <a:latin typeface="Work Sans" pitchFamily="2" charset="0"/>
            </a:rPr>
            <a:t>Manual de Instalación</a:t>
          </a:r>
        </a:p>
      </dgm:t>
    </dgm:pt>
    <dgm:pt modelId="{78BB934C-0770-4CE7-BBAA-EAACDF30A4E7}" type="parTrans" cxnId="{1D13E3F8-2FC2-455E-99A7-B0AA78880B53}">
      <dgm:prSet/>
      <dgm:spPr/>
      <dgm:t>
        <a:bodyPr/>
        <a:lstStyle/>
        <a:p>
          <a:endParaRPr lang="es-CO">
            <a:latin typeface="Work Sans" pitchFamily="2" charset="0"/>
          </a:endParaRPr>
        </a:p>
      </dgm:t>
    </dgm:pt>
    <dgm:pt modelId="{11606DD0-17EE-4B83-9E0F-56CAD22F6A98}" type="sibTrans" cxnId="{1D13E3F8-2FC2-455E-99A7-B0AA78880B53}">
      <dgm:prSet/>
      <dgm:spPr/>
      <dgm:t>
        <a:bodyPr/>
        <a:lstStyle/>
        <a:p>
          <a:endParaRPr lang="es-CO">
            <a:latin typeface="Work Sans" pitchFamily="2" charset="0"/>
          </a:endParaRPr>
        </a:p>
      </dgm:t>
    </dgm:pt>
    <dgm:pt modelId="{05B060B3-6A2B-4609-BBF2-A3D82DF53657}">
      <dgm:prSet/>
      <dgm:spPr/>
      <dgm:t>
        <a:bodyPr/>
        <a:lstStyle/>
        <a:p>
          <a:r>
            <a:rPr lang="es-CO" dirty="0">
              <a:latin typeface="Work Sans" pitchFamily="2" charset="0"/>
            </a:rPr>
            <a:t>Actas, entre otros…</a:t>
          </a:r>
        </a:p>
      </dgm:t>
    </dgm:pt>
    <dgm:pt modelId="{61A7E06B-FD26-4BCA-8972-E93942D50C04}" type="parTrans" cxnId="{FBC2BE1D-D6AD-454E-A932-9D93E141D5D3}">
      <dgm:prSet/>
      <dgm:spPr/>
      <dgm:t>
        <a:bodyPr/>
        <a:lstStyle/>
        <a:p>
          <a:endParaRPr lang="es-CO">
            <a:latin typeface="Work Sans" pitchFamily="2" charset="0"/>
          </a:endParaRPr>
        </a:p>
      </dgm:t>
    </dgm:pt>
    <dgm:pt modelId="{440ED20B-F3F5-4990-933E-B5ABC9A312EC}" type="sibTrans" cxnId="{FBC2BE1D-D6AD-454E-A932-9D93E141D5D3}">
      <dgm:prSet/>
      <dgm:spPr/>
      <dgm:t>
        <a:bodyPr/>
        <a:lstStyle/>
        <a:p>
          <a:endParaRPr lang="es-CO">
            <a:latin typeface="Work Sans" pitchFamily="2" charset="0"/>
          </a:endParaRPr>
        </a:p>
      </dgm:t>
    </dgm:pt>
    <dgm:pt modelId="{213D2139-59AB-477E-B1D8-94DF8D3C2527}" type="pres">
      <dgm:prSet presAssocID="{FA5C500B-9C6D-4A8E-9711-6019696AA0ED}" presName="Name0" presStyleCnt="0">
        <dgm:presLayoutVars>
          <dgm:chMax val="7"/>
          <dgm:chPref val="7"/>
          <dgm:dir/>
        </dgm:presLayoutVars>
      </dgm:prSet>
      <dgm:spPr/>
    </dgm:pt>
    <dgm:pt modelId="{4C2F58CD-C69E-4073-921A-6778FDD4405C}" type="pres">
      <dgm:prSet presAssocID="{FA5C500B-9C6D-4A8E-9711-6019696AA0ED}" presName="Name1" presStyleCnt="0"/>
      <dgm:spPr/>
    </dgm:pt>
    <dgm:pt modelId="{6DB8DDBF-DEA1-4EC1-B1D2-71D930A4F4CF}" type="pres">
      <dgm:prSet presAssocID="{FA5C500B-9C6D-4A8E-9711-6019696AA0ED}" presName="cycle" presStyleCnt="0"/>
      <dgm:spPr/>
    </dgm:pt>
    <dgm:pt modelId="{6E4DF827-5571-48E2-AF49-2B42402A0BB6}" type="pres">
      <dgm:prSet presAssocID="{FA5C500B-9C6D-4A8E-9711-6019696AA0ED}" presName="srcNode" presStyleLbl="node1" presStyleIdx="0" presStyleCnt="7"/>
      <dgm:spPr/>
    </dgm:pt>
    <dgm:pt modelId="{294B19AB-5DEC-4612-A390-C342F5640A75}" type="pres">
      <dgm:prSet presAssocID="{FA5C500B-9C6D-4A8E-9711-6019696AA0ED}" presName="conn" presStyleLbl="parChTrans1D2" presStyleIdx="0" presStyleCnt="1"/>
      <dgm:spPr/>
    </dgm:pt>
    <dgm:pt modelId="{EB5A83A3-861E-45A6-BB06-17A3E2C9C31F}" type="pres">
      <dgm:prSet presAssocID="{FA5C500B-9C6D-4A8E-9711-6019696AA0ED}" presName="extraNode" presStyleLbl="node1" presStyleIdx="0" presStyleCnt="7"/>
      <dgm:spPr/>
    </dgm:pt>
    <dgm:pt modelId="{D91B524C-3BAA-4DBF-AB39-C5DFEE3DFC63}" type="pres">
      <dgm:prSet presAssocID="{FA5C500B-9C6D-4A8E-9711-6019696AA0ED}" presName="dstNode" presStyleLbl="node1" presStyleIdx="0" presStyleCnt="7"/>
      <dgm:spPr/>
    </dgm:pt>
    <dgm:pt modelId="{F5917D5A-38A6-4C60-BA95-B6E85D5CF3A5}" type="pres">
      <dgm:prSet presAssocID="{5E030BA4-62FA-4719-AEF9-A7231A4BF6E0}" presName="text_1" presStyleLbl="node1" presStyleIdx="0" presStyleCnt="7">
        <dgm:presLayoutVars>
          <dgm:bulletEnabled val="1"/>
        </dgm:presLayoutVars>
      </dgm:prSet>
      <dgm:spPr/>
    </dgm:pt>
    <dgm:pt modelId="{ED364973-D81F-4BF3-9EEC-769550025B78}" type="pres">
      <dgm:prSet presAssocID="{5E030BA4-62FA-4719-AEF9-A7231A4BF6E0}" presName="accent_1" presStyleCnt="0"/>
      <dgm:spPr/>
    </dgm:pt>
    <dgm:pt modelId="{EB7FCB07-4C26-42FD-A2F9-643366724347}" type="pres">
      <dgm:prSet presAssocID="{5E030BA4-62FA-4719-AEF9-A7231A4BF6E0}" presName="accentRepeatNode" presStyleLbl="solidFgAcc1" presStyleIdx="0" presStyleCnt="7"/>
      <dgm:spPr/>
    </dgm:pt>
    <dgm:pt modelId="{4C705FD1-BE84-4987-AE75-819184936183}" type="pres">
      <dgm:prSet presAssocID="{C807012D-7FEA-4ACF-94CE-857EFD761D90}" presName="text_2" presStyleLbl="node1" presStyleIdx="1" presStyleCnt="7">
        <dgm:presLayoutVars>
          <dgm:bulletEnabled val="1"/>
        </dgm:presLayoutVars>
      </dgm:prSet>
      <dgm:spPr/>
    </dgm:pt>
    <dgm:pt modelId="{CBD95989-3BF5-4D2C-AA7C-8704CDB538A7}" type="pres">
      <dgm:prSet presAssocID="{C807012D-7FEA-4ACF-94CE-857EFD761D90}" presName="accent_2" presStyleCnt="0"/>
      <dgm:spPr/>
    </dgm:pt>
    <dgm:pt modelId="{C7829308-E2B2-47CA-8C30-FDCA69E50C6F}" type="pres">
      <dgm:prSet presAssocID="{C807012D-7FEA-4ACF-94CE-857EFD761D90}" presName="accentRepeatNode" presStyleLbl="solidFgAcc1" presStyleIdx="1" presStyleCnt="7"/>
      <dgm:spPr/>
    </dgm:pt>
    <dgm:pt modelId="{66F7D100-FD13-4001-A99F-F71215D0D335}" type="pres">
      <dgm:prSet presAssocID="{07A3A4EF-3855-4329-9DD9-7C7AD5F2F0B0}" presName="text_3" presStyleLbl="node1" presStyleIdx="2" presStyleCnt="7">
        <dgm:presLayoutVars>
          <dgm:bulletEnabled val="1"/>
        </dgm:presLayoutVars>
      </dgm:prSet>
      <dgm:spPr/>
    </dgm:pt>
    <dgm:pt modelId="{099D9A49-2B87-4B71-99FE-EF5E7505901D}" type="pres">
      <dgm:prSet presAssocID="{07A3A4EF-3855-4329-9DD9-7C7AD5F2F0B0}" presName="accent_3" presStyleCnt="0"/>
      <dgm:spPr/>
    </dgm:pt>
    <dgm:pt modelId="{4D58C8D3-7738-4CFF-B067-021AB1B6687C}" type="pres">
      <dgm:prSet presAssocID="{07A3A4EF-3855-4329-9DD9-7C7AD5F2F0B0}" presName="accentRepeatNode" presStyleLbl="solidFgAcc1" presStyleIdx="2" presStyleCnt="7"/>
      <dgm:spPr/>
    </dgm:pt>
    <dgm:pt modelId="{893000BA-F000-4B1F-B93E-7B2E5B83D8E3}" type="pres">
      <dgm:prSet presAssocID="{55E2DB5B-387D-4C0B-BA60-088E0C78662A}" presName="text_4" presStyleLbl="node1" presStyleIdx="3" presStyleCnt="7">
        <dgm:presLayoutVars>
          <dgm:bulletEnabled val="1"/>
        </dgm:presLayoutVars>
      </dgm:prSet>
      <dgm:spPr/>
    </dgm:pt>
    <dgm:pt modelId="{94B82EDA-7164-4416-BAA8-05FDBDFF7F6C}" type="pres">
      <dgm:prSet presAssocID="{55E2DB5B-387D-4C0B-BA60-088E0C78662A}" presName="accent_4" presStyleCnt="0"/>
      <dgm:spPr/>
    </dgm:pt>
    <dgm:pt modelId="{B6624272-994B-466F-84D0-D93E19A97169}" type="pres">
      <dgm:prSet presAssocID="{55E2DB5B-387D-4C0B-BA60-088E0C78662A}" presName="accentRepeatNode" presStyleLbl="solidFgAcc1" presStyleIdx="3" presStyleCnt="7"/>
      <dgm:spPr/>
    </dgm:pt>
    <dgm:pt modelId="{97F862AD-804D-481F-B92E-EC6F9CE96662}" type="pres">
      <dgm:prSet presAssocID="{FC78FDBF-50B9-4B3F-BB8D-D704C54ABC94}" presName="text_5" presStyleLbl="node1" presStyleIdx="4" presStyleCnt="7">
        <dgm:presLayoutVars>
          <dgm:bulletEnabled val="1"/>
        </dgm:presLayoutVars>
      </dgm:prSet>
      <dgm:spPr/>
    </dgm:pt>
    <dgm:pt modelId="{73801D13-B042-4C1D-8FD8-80089DDEEE8A}" type="pres">
      <dgm:prSet presAssocID="{FC78FDBF-50B9-4B3F-BB8D-D704C54ABC94}" presName="accent_5" presStyleCnt="0"/>
      <dgm:spPr/>
    </dgm:pt>
    <dgm:pt modelId="{992D50B8-9C16-4C73-AF89-946FDBB8D175}" type="pres">
      <dgm:prSet presAssocID="{FC78FDBF-50B9-4B3F-BB8D-D704C54ABC94}" presName="accentRepeatNode" presStyleLbl="solidFgAcc1" presStyleIdx="4" presStyleCnt="7"/>
      <dgm:spPr/>
    </dgm:pt>
    <dgm:pt modelId="{5849B946-2CF0-44F8-94B5-DA70E9984D61}" type="pres">
      <dgm:prSet presAssocID="{5432ED56-BA8C-4E6C-8195-EEC3F16A50BF}" presName="text_6" presStyleLbl="node1" presStyleIdx="5" presStyleCnt="7">
        <dgm:presLayoutVars>
          <dgm:bulletEnabled val="1"/>
        </dgm:presLayoutVars>
      </dgm:prSet>
      <dgm:spPr/>
    </dgm:pt>
    <dgm:pt modelId="{DD5245F8-195D-46C4-AD10-84E5304153D6}" type="pres">
      <dgm:prSet presAssocID="{5432ED56-BA8C-4E6C-8195-EEC3F16A50BF}" presName="accent_6" presStyleCnt="0"/>
      <dgm:spPr/>
    </dgm:pt>
    <dgm:pt modelId="{359A9A89-759B-41C2-9D48-3F79C3C428ED}" type="pres">
      <dgm:prSet presAssocID="{5432ED56-BA8C-4E6C-8195-EEC3F16A50BF}" presName="accentRepeatNode" presStyleLbl="solidFgAcc1" presStyleIdx="5" presStyleCnt="7"/>
      <dgm:spPr/>
    </dgm:pt>
    <dgm:pt modelId="{2791D430-F35D-43B3-AA78-89F674B38882}" type="pres">
      <dgm:prSet presAssocID="{05B060B3-6A2B-4609-BBF2-A3D82DF53657}" presName="text_7" presStyleLbl="node1" presStyleIdx="6" presStyleCnt="7">
        <dgm:presLayoutVars>
          <dgm:bulletEnabled val="1"/>
        </dgm:presLayoutVars>
      </dgm:prSet>
      <dgm:spPr/>
    </dgm:pt>
    <dgm:pt modelId="{DFBD64E3-A4C2-4AF1-91E8-746DC46229CB}" type="pres">
      <dgm:prSet presAssocID="{05B060B3-6A2B-4609-BBF2-A3D82DF53657}" presName="accent_7" presStyleCnt="0"/>
      <dgm:spPr/>
    </dgm:pt>
    <dgm:pt modelId="{14E60E37-59DA-4D0A-9DE2-7C1570A0F3B3}" type="pres">
      <dgm:prSet presAssocID="{05B060B3-6A2B-4609-BBF2-A3D82DF53657}" presName="accentRepeatNode" presStyleLbl="solidFgAcc1" presStyleIdx="6" presStyleCnt="7"/>
      <dgm:spPr/>
    </dgm:pt>
  </dgm:ptLst>
  <dgm:cxnLst>
    <dgm:cxn modelId="{93320E0D-B177-4A44-87E0-208AA4C67012}" type="presOf" srcId="{DF206E95-2030-40E5-9EB9-CFF69B5FE189}" destId="{294B19AB-5DEC-4612-A390-C342F5640A75}" srcOrd="0" destOrd="0" presId="urn:microsoft.com/office/officeart/2008/layout/VerticalCurvedList"/>
    <dgm:cxn modelId="{FBC2BE1D-D6AD-454E-A932-9D93E141D5D3}" srcId="{FA5C500B-9C6D-4A8E-9711-6019696AA0ED}" destId="{05B060B3-6A2B-4609-BBF2-A3D82DF53657}" srcOrd="6" destOrd="0" parTransId="{61A7E06B-FD26-4BCA-8972-E93942D50C04}" sibTransId="{440ED20B-F3F5-4990-933E-B5ABC9A312EC}"/>
    <dgm:cxn modelId="{DBCD092C-5AE7-43B0-8B1D-FC6A03127301}" type="presOf" srcId="{FC78FDBF-50B9-4B3F-BB8D-D704C54ABC94}" destId="{97F862AD-804D-481F-B92E-EC6F9CE96662}" srcOrd="0" destOrd="0" presId="urn:microsoft.com/office/officeart/2008/layout/VerticalCurvedList"/>
    <dgm:cxn modelId="{26C1D62D-D3A9-42E1-998B-76FB18ED4F19}" type="presOf" srcId="{55E2DB5B-387D-4C0B-BA60-088E0C78662A}" destId="{893000BA-F000-4B1F-B93E-7B2E5B83D8E3}" srcOrd="0" destOrd="0" presId="urn:microsoft.com/office/officeart/2008/layout/VerticalCurvedList"/>
    <dgm:cxn modelId="{1EADCF41-1C60-415A-BE30-222E65515A52}" type="presOf" srcId="{C807012D-7FEA-4ACF-94CE-857EFD761D90}" destId="{4C705FD1-BE84-4987-AE75-819184936183}" srcOrd="0" destOrd="0" presId="urn:microsoft.com/office/officeart/2008/layout/VerticalCurvedList"/>
    <dgm:cxn modelId="{18CEE352-F61D-418A-9809-353D55858765}" srcId="{FA5C500B-9C6D-4A8E-9711-6019696AA0ED}" destId="{07A3A4EF-3855-4329-9DD9-7C7AD5F2F0B0}" srcOrd="2" destOrd="0" parTransId="{0E55CCA3-96A7-4693-A79F-3718DDE4DECC}" sibTransId="{7A0782B1-0312-4044-9BF9-A56A014115AA}"/>
    <dgm:cxn modelId="{D086817D-E841-425D-AA7F-2463149BFB6F}" srcId="{FA5C500B-9C6D-4A8E-9711-6019696AA0ED}" destId="{5E030BA4-62FA-4719-AEF9-A7231A4BF6E0}" srcOrd="0" destOrd="0" parTransId="{1C6F3839-6B1B-4D83-A1F9-C6E9E70F9EB5}" sibTransId="{DF206E95-2030-40E5-9EB9-CFF69B5FE189}"/>
    <dgm:cxn modelId="{E99CE486-5C76-4D02-A8C6-33E71DD472D5}" srcId="{FA5C500B-9C6D-4A8E-9711-6019696AA0ED}" destId="{5432ED56-BA8C-4E6C-8195-EEC3F16A50BF}" srcOrd="5" destOrd="0" parTransId="{7C82CAF7-410F-4D96-AAAA-B773B95A0340}" sibTransId="{858811D5-10AD-4E38-B8F7-085972040DED}"/>
    <dgm:cxn modelId="{67B29E8A-0B03-4E5B-A42D-AE58620441E0}" type="presOf" srcId="{5432ED56-BA8C-4E6C-8195-EEC3F16A50BF}" destId="{5849B946-2CF0-44F8-94B5-DA70E9984D61}" srcOrd="0" destOrd="0" presId="urn:microsoft.com/office/officeart/2008/layout/VerticalCurvedList"/>
    <dgm:cxn modelId="{CD16F18B-45A9-48D7-BB19-54B5C7D43D2A}" type="presOf" srcId="{FA5C500B-9C6D-4A8E-9711-6019696AA0ED}" destId="{213D2139-59AB-477E-B1D8-94DF8D3C2527}" srcOrd="0" destOrd="0" presId="urn:microsoft.com/office/officeart/2008/layout/VerticalCurvedList"/>
    <dgm:cxn modelId="{2EB6179A-B1D0-4D35-8AE8-41235927BEF3}" srcId="{FA5C500B-9C6D-4A8E-9711-6019696AA0ED}" destId="{55E2DB5B-387D-4C0B-BA60-088E0C78662A}" srcOrd="3" destOrd="0" parTransId="{2EF76993-066A-44C7-BF8D-2BFA6A1391A2}" sibTransId="{A8696E39-2AEF-4614-9862-D32A3700A976}"/>
    <dgm:cxn modelId="{447229A7-7503-4FAE-AE89-B5D8EE828E31}" type="presOf" srcId="{5E030BA4-62FA-4719-AEF9-A7231A4BF6E0}" destId="{F5917D5A-38A6-4C60-BA95-B6E85D5CF3A5}" srcOrd="0" destOrd="0" presId="urn:microsoft.com/office/officeart/2008/layout/VerticalCurvedList"/>
    <dgm:cxn modelId="{33AC09BB-6E05-44DA-A074-2B4A55DB3329}" type="presOf" srcId="{07A3A4EF-3855-4329-9DD9-7C7AD5F2F0B0}" destId="{66F7D100-FD13-4001-A99F-F71215D0D335}" srcOrd="0" destOrd="0" presId="urn:microsoft.com/office/officeart/2008/layout/VerticalCurvedList"/>
    <dgm:cxn modelId="{7C3D70C4-C6EA-4370-8607-7FB131A8C52E}" srcId="{FA5C500B-9C6D-4A8E-9711-6019696AA0ED}" destId="{C807012D-7FEA-4ACF-94CE-857EFD761D90}" srcOrd="1" destOrd="0" parTransId="{C43AADAF-1B74-4629-8887-F0AAE23E92D2}" sibTransId="{27817451-D745-44FC-A3A8-26D7BBF0EA3E}"/>
    <dgm:cxn modelId="{6A80DCE6-F1F0-4FC7-B356-1686266AC488}" type="presOf" srcId="{05B060B3-6A2B-4609-BBF2-A3D82DF53657}" destId="{2791D430-F35D-43B3-AA78-89F674B38882}" srcOrd="0" destOrd="0" presId="urn:microsoft.com/office/officeart/2008/layout/VerticalCurvedList"/>
    <dgm:cxn modelId="{1D13E3F8-2FC2-455E-99A7-B0AA78880B53}" srcId="{FA5C500B-9C6D-4A8E-9711-6019696AA0ED}" destId="{FC78FDBF-50B9-4B3F-BB8D-D704C54ABC94}" srcOrd="4" destOrd="0" parTransId="{78BB934C-0770-4CE7-BBAA-EAACDF30A4E7}" sibTransId="{11606DD0-17EE-4B83-9E0F-56CAD22F6A98}"/>
    <dgm:cxn modelId="{FC6483E3-8724-40FD-B088-03B382AA0715}" type="presParOf" srcId="{213D2139-59AB-477E-B1D8-94DF8D3C2527}" destId="{4C2F58CD-C69E-4073-921A-6778FDD4405C}" srcOrd="0" destOrd="0" presId="urn:microsoft.com/office/officeart/2008/layout/VerticalCurvedList"/>
    <dgm:cxn modelId="{A2DA05E0-FDEC-4998-AB84-BA9901CC7C48}" type="presParOf" srcId="{4C2F58CD-C69E-4073-921A-6778FDD4405C}" destId="{6DB8DDBF-DEA1-4EC1-B1D2-71D930A4F4CF}" srcOrd="0" destOrd="0" presId="urn:microsoft.com/office/officeart/2008/layout/VerticalCurvedList"/>
    <dgm:cxn modelId="{E1560BD2-2784-474C-8A4F-EEFA2CABB46F}" type="presParOf" srcId="{6DB8DDBF-DEA1-4EC1-B1D2-71D930A4F4CF}" destId="{6E4DF827-5571-48E2-AF49-2B42402A0BB6}" srcOrd="0" destOrd="0" presId="urn:microsoft.com/office/officeart/2008/layout/VerticalCurvedList"/>
    <dgm:cxn modelId="{5E57305A-F11C-4F03-A138-34A12667DAF5}" type="presParOf" srcId="{6DB8DDBF-DEA1-4EC1-B1D2-71D930A4F4CF}" destId="{294B19AB-5DEC-4612-A390-C342F5640A75}" srcOrd="1" destOrd="0" presId="urn:microsoft.com/office/officeart/2008/layout/VerticalCurvedList"/>
    <dgm:cxn modelId="{88A7C5C6-08FD-4E3C-A293-923B9B9DC832}" type="presParOf" srcId="{6DB8DDBF-DEA1-4EC1-B1D2-71D930A4F4CF}" destId="{EB5A83A3-861E-45A6-BB06-17A3E2C9C31F}" srcOrd="2" destOrd="0" presId="urn:microsoft.com/office/officeart/2008/layout/VerticalCurvedList"/>
    <dgm:cxn modelId="{AB2CA24B-DD66-42C6-8378-19B5F62B9FB2}" type="presParOf" srcId="{6DB8DDBF-DEA1-4EC1-B1D2-71D930A4F4CF}" destId="{D91B524C-3BAA-4DBF-AB39-C5DFEE3DFC63}" srcOrd="3" destOrd="0" presId="urn:microsoft.com/office/officeart/2008/layout/VerticalCurvedList"/>
    <dgm:cxn modelId="{1A0CF451-DF61-444C-9810-C19BAB4AFD09}" type="presParOf" srcId="{4C2F58CD-C69E-4073-921A-6778FDD4405C}" destId="{F5917D5A-38A6-4C60-BA95-B6E85D5CF3A5}" srcOrd="1" destOrd="0" presId="urn:microsoft.com/office/officeart/2008/layout/VerticalCurvedList"/>
    <dgm:cxn modelId="{F5A6C98A-EF59-4CA7-BD54-E04A382791C6}" type="presParOf" srcId="{4C2F58CD-C69E-4073-921A-6778FDD4405C}" destId="{ED364973-D81F-4BF3-9EEC-769550025B78}" srcOrd="2" destOrd="0" presId="urn:microsoft.com/office/officeart/2008/layout/VerticalCurvedList"/>
    <dgm:cxn modelId="{27C13AC8-32DC-4A29-BB45-212202C7A507}" type="presParOf" srcId="{ED364973-D81F-4BF3-9EEC-769550025B78}" destId="{EB7FCB07-4C26-42FD-A2F9-643366724347}" srcOrd="0" destOrd="0" presId="urn:microsoft.com/office/officeart/2008/layout/VerticalCurvedList"/>
    <dgm:cxn modelId="{5F040A6B-4C3F-4671-BEF0-2D08521C3AFC}" type="presParOf" srcId="{4C2F58CD-C69E-4073-921A-6778FDD4405C}" destId="{4C705FD1-BE84-4987-AE75-819184936183}" srcOrd="3" destOrd="0" presId="urn:microsoft.com/office/officeart/2008/layout/VerticalCurvedList"/>
    <dgm:cxn modelId="{81BFE816-834B-4FA2-A870-680D966A4C4E}" type="presParOf" srcId="{4C2F58CD-C69E-4073-921A-6778FDD4405C}" destId="{CBD95989-3BF5-4D2C-AA7C-8704CDB538A7}" srcOrd="4" destOrd="0" presId="urn:microsoft.com/office/officeart/2008/layout/VerticalCurvedList"/>
    <dgm:cxn modelId="{7B9CF23D-942F-4D14-B55D-251E74C633F3}" type="presParOf" srcId="{CBD95989-3BF5-4D2C-AA7C-8704CDB538A7}" destId="{C7829308-E2B2-47CA-8C30-FDCA69E50C6F}" srcOrd="0" destOrd="0" presId="urn:microsoft.com/office/officeart/2008/layout/VerticalCurvedList"/>
    <dgm:cxn modelId="{E760C809-92E8-4C28-B8EA-9FE9BC5BA1FE}" type="presParOf" srcId="{4C2F58CD-C69E-4073-921A-6778FDD4405C}" destId="{66F7D100-FD13-4001-A99F-F71215D0D335}" srcOrd="5" destOrd="0" presId="urn:microsoft.com/office/officeart/2008/layout/VerticalCurvedList"/>
    <dgm:cxn modelId="{2B4BDB9E-7416-495E-BF8B-FF19729F3DC3}" type="presParOf" srcId="{4C2F58CD-C69E-4073-921A-6778FDD4405C}" destId="{099D9A49-2B87-4B71-99FE-EF5E7505901D}" srcOrd="6" destOrd="0" presId="urn:microsoft.com/office/officeart/2008/layout/VerticalCurvedList"/>
    <dgm:cxn modelId="{C09EEA6F-225E-440E-91C1-F5B9BECA846A}" type="presParOf" srcId="{099D9A49-2B87-4B71-99FE-EF5E7505901D}" destId="{4D58C8D3-7738-4CFF-B067-021AB1B6687C}" srcOrd="0" destOrd="0" presId="urn:microsoft.com/office/officeart/2008/layout/VerticalCurvedList"/>
    <dgm:cxn modelId="{9D51A539-7B87-4598-AB06-B43CFABE4056}" type="presParOf" srcId="{4C2F58CD-C69E-4073-921A-6778FDD4405C}" destId="{893000BA-F000-4B1F-B93E-7B2E5B83D8E3}" srcOrd="7" destOrd="0" presId="urn:microsoft.com/office/officeart/2008/layout/VerticalCurvedList"/>
    <dgm:cxn modelId="{CB87E860-36FB-45E5-A9A7-07563AA7413D}" type="presParOf" srcId="{4C2F58CD-C69E-4073-921A-6778FDD4405C}" destId="{94B82EDA-7164-4416-BAA8-05FDBDFF7F6C}" srcOrd="8" destOrd="0" presId="urn:microsoft.com/office/officeart/2008/layout/VerticalCurvedList"/>
    <dgm:cxn modelId="{F2D572DC-A529-4A4D-B7EC-4D2ED1C3FB03}" type="presParOf" srcId="{94B82EDA-7164-4416-BAA8-05FDBDFF7F6C}" destId="{B6624272-994B-466F-84D0-D93E19A97169}" srcOrd="0" destOrd="0" presId="urn:microsoft.com/office/officeart/2008/layout/VerticalCurvedList"/>
    <dgm:cxn modelId="{4EE4779C-C57B-4875-82D7-176E71E0D806}" type="presParOf" srcId="{4C2F58CD-C69E-4073-921A-6778FDD4405C}" destId="{97F862AD-804D-481F-B92E-EC6F9CE96662}" srcOrd="9" destOrd="0" presId="urn:microsoft.com/office/officeart/2008/layout/VerticalCurvedList"/>
    <dgm:cxn modelId="{9BC5BAA3-4E1F-4232-998F-5906F98376D7}" type="presParOf" srcId="{4C2F58CD-C69E-4073-921A-6778FDD4405C}" destId="{73801D13-B042-4C1D-8FD8-80089DDEEE8A}" srcOrd="10" destOrd="0" presId="urn:microsoft.com/office/officeart/2008/layout/VerticalCurvedList"/>
    <dgm:cxn modelId="{16452549-9C47-4D15-97BE-34CA50C5C6AC}" type="presParOf" srcId="{73801D13-B042-4C1D-8FD8-80089DDEEE8A}" destId="{992D50B8-9C16-4C73-AF89-946FDBB8D175}" srcOrd="0" destOrd="0" presId="urn:microsoft.com/office/officeart/2008/layout/VerticalCurvedList"/>
    <dgm:cxn modelId="{E5C2D5A9-8B88-4D0E-BDAE-EDF61460C4D1}" type="presParOf" srcId="{4C2F58CD-C69E-4073-921A-6778FDD4405C}" destId="{5849B946-2CF0-44F8-94B5-DA70E9984D61}" srcOrd="11" destOrd="0" presId="urn:microsoft.com/office/officeart/2008/layout/VerticalCurvedList"/>
    <dgm:cxn modelId="{D8586EFF-B07A-44A3-8C02-EC43D9322293}" type="presParOf" srcId="{4C2F58CD-C69E-4073-921A-6778FDD4405C}" destId="{DD5245F8-195D-46C4-AD10-84E5304153D6}" srcOrd="12" destOrd="0" presId="urn:microsoft.com/office/officeart/2008/layout/VerticalCurvedList"/>
    <dgm:cxn modelId="{29E9E9EA-D3B8-41F1-85B7-CEBA19463DD1}" type="presParOf" srcId="{DD5245F8-195D-46C4-AD10-84E5304153D6}" destId="{359A9A89-759B-41C2-9D48-3F79C3C428ED}" srcOrd="0" destOrd="0" presId="urn:microsoft.com/office/officeart/2008/layout/VerticalCurvedList"/>
    <dgm:cxn modelId="{C31D93EA-06B3-4D27-8501-CCAAFFBB9C21}" type="presParOf" srcId="{4C2F58CD-C69E-4073-921A-6778FDD4405C}" destId="{2791D430-F35D-43B3-AA78-89F674B38882}" srcOrd="13" destOrd="0" presId="urn:microsoft.com/office/officeart/2008/layout/VerticalCurvedList"/>
    <dgm:cxn modelId="{793D36A7-95CE-43DE-B1C7-B03298B0EA3E}" type="presParOf" srcId="{4C2F58CD-C69E-4073-921A-6778FDD4405C}" destId="{DFBD64E3-A4C2-4AF1-91E8-746DC46229CB}" srcOrd="14" destOrd="0" presId="urn:microsoft.com/office/officeart/2008/layout/VerticalCurvedList"/>
    <dgm:cxn modelId="{CEAB2210-47CE-4BD4-BACD-1BAEB5EB4392}" type="presParOf" srcId="{DFBD64E3-A4C2-4AF1-91E8-746DC46229CB}" destId="{14E60E37-59DA-4D0A-9DE2-7C1570A0F3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959CC2-4EBF-430B-B1B0-99D0C2321F1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CO"/>
        </a:p>
      </dgm:t>
    </dgm:pt>
    <dgm:pt modelId="{CD36E53C-1877-4941-A331-902AFFFE7A54}">
      <dgm:prSet phldrT="[Texto]" custT="1"/>
      <dgm:spPr/>
      <dgm:t>
        <a:bodyPr/>
        <a:lstStyle/>
        <a:p>
          <a:r>
            <a:rPr lang="es-CO" sz="1400" dirty="0">
              <a:latin typeface="Work Sans" pitchFamily="2" charset="0"/>
            </a:rPr>
            <a:t>¿Por qué? Mencione un ejemplo de cómo funciona el proceso de ventas.</a:t>
          </a:r>
        </a:p>
      </dgm:t>
    </dgm:pt>
    <dgm:pt modelId="{B3E8A08A-4703-4F50-9452-B58A86DE67B8}" type="parTrans" cxnId="{394D6102-3E8D-439E-AC4C-4CBA79ADBF2C}">
      <dgm:prSet/>
      <dgm:spPr/>
      <dgm:t>
        <a:bodyPr/>
        <a:lstStyle/>
        <a:p>
          <a:endParaRPr lang="es-CO" sz="3200">
            <a:latin typeface="Work Sans" pitchFamily="2" charset="0"/>
          </a:endParaRPr>
        </a:p>
      </dgm:t>
    </dgm:pt>
    <dgm:pt modelId="{03004553-F102-4BC8-A4AF-35D8914A5B5C}" type="sibTrans" cxnId="{394D6102-3E8D-439E-AC4C-4CBA79ADBF2C}">
      <dgm:prSet/>
      <dgm:spPr/>
      <dgm:t>
        <a:bodyPr/>
        <a:lstStyle/>
        <a:p>
          <a:endParaRPr lang="es-CO" sz="3200">
            <a:latin typeface="Work Sans" pitchFamily="2" charset="0"/>
          </a:endParaRPr>
        </a:p>
      </dgm:t>
    </dgm:pt>
    <dgm:pt modelId="{AC6D2893-B7F5-47F7-92D0-B8D67111AF1A}">
      <dgm:prSet phldrT="[Texto]" custT="1"/>
      <dgm:spPr/>
      <dgm:t>
        <a:bodyPr/>
        <a:lstStyle/>
        <a:p>
          <a:r>
            <a:rPr lang="es-CO" sz="1400" dirty="0">
              <a:latin typeface="Work Sans" pitchFamily="2" charset="0"/>
            </a:rPr>
            <a:t>¿Cuál sería la solución a su problema? Ilustre cuáles son los problemas que se presentan respecto a la seguridad de los datos.</a:t>
          </a:r>
        </a:p>
      </dgm:t>
    </dgm:pt>
    <dgm:pt modelId="{73430AC8-4520-4AEE-B14B-268645F80E88}" type="parTrans" cxnId="{ADB06B86-6078-429D-901A-B90841C2561D}">
      <dgm:prSet/>
      <dgm:spPr/>
      <dgm:t>
        <a:bodyPr/>
        <a:lstStyle/>
        <a:p>
          <a:endParaRPr lang="es-CO" sz="3200">
            <a:latin typeface="Work Sans" pitchFamily="2" charset="0"/>
          </a:endParaRPr>
        </a:p>
      </dgm:t>
    </dgm:pt>
    <dgm:pt modelId="{2DFF70B9-A398-441C-9601-2B70A5913BB7}" type="sibTrans" cxnId="{ADB06B86-6078-429D-901A-B90841C2561D}">
      <dgm:prSet/>
      <dgm:spPr/>
      <dgm:t>
        <a:bodyPr/>
        <a:lstStyle/>
        <a:p>
          <a:endParaRPr lang="es-CO" sz="3200">
            <a:latin typeface="Work Sans" pitchFamily="2" charset="0"/>
          </a:endParaRPr>
        </a:p>
      </dgm:t>
    </dgm:pt>
    <dgm:pt modelId="{94AE6457-DD39-4A94-A60E-CE0985D27311}">
      <dgm:prSet phldrT="[Texto]" custT="1"/>
      <dgm:spPr/>
      <dgm:t>
        <a:bodyPr/>
        <a:lstStyle/>
        <a:p>
          <a:r>
            <a:rPr lang="es-CO" sz="1400" dirty="0">
              <a:latin typeface="Work Sans" pitchFamily="2" charset="0"/>
            </a:rPr>
            <a:t>¿Para qué?</a:t>
          </a:r>
        </a:p>
      </dgm:t>
    </dgm:pt>
    <dgm:pt modelId="{B7231799-5A8A-48C8-BDEC-759A629C7170}" type="parTrans" cxnId="{F486D91B-1B19-4E6C-BD83-EFFE470BE602}">
      <dgm:prSet/>
      <dgm:spPr/>
      <dgm:t>
        <a:bodyPr/>
        <a:lstStyle/>
        <a:p>
          <a:endParaRPr lang="es-CO" sz="3200">
            <a:latin typeface="Work Sans" pitchFamily="2" charset="0"/>
          </a:endParaRPr>
        </a:p>
      </dgm:t>
    </dgm:pt>
    <dgm:pt modelId="{9D16CF42-697A-470E-A478-832E695A7DD7}" type="sibTrans" cxnId="{F486D91B-1B19-4E6C-BD83-EFFE470BE602}">
      <dgm:prSet/>
      <dgm:spPr/>
      <dgm:t>
        <a:bodyPr/>
        <a:lstStyle/>
        <a:p>
          <a:endParaRPr lang="es-CO" sz="3200">
            <a:latin typeface="Work Sans" pitchFamily="2" charset="0"/>
          </a:endParaRPr>
        </a:p>
      </dgm:t>
    </dgm:pt>
    <dgm:pt modelId="{3BD9C125-2A73-48BE-8C0F-41C5155EBC50}">
      <dgm:prSet phldrT="[Texto]" custT="1"/>
      <dgm:spPr/>
      <dgm:t>
        <a:bodyPr/>
        <a:lstStyle/>
        <a:p>
          <a:r>
            <a:rPr lang="es-CO" sz="1400" dirty="0">
              <a:latin typeface="Work Sans" pitchFamily="2" charset="0"/>
            </a:rPr>
            <a:t>¿Cómo cree que debería funcionar?</a:t>
          </a:r>
        </a:p>
      </dgm:t>
    </dgm:pt>
    <dgm:pt modelId="{F47B39DF-FFE4-40BF-8748-3CEA72D959BF}" type="parTrans" cxnId="{8B6DC2E0-D54B-4D2F-9E2D-93E375E5081B}">
      <dgm:prSet/>
      <dgm:spPr/>
      <dgm:t>
        <a:bodyPr/>
        <a:lstStyle/>
        <a:p>
          <a:endParaRPr lang="es-CO" sz="3200">
            <a:latin typeface="Work Sans" pitchFamily="2" charset="0"/>
          </a:endParaRPr>
        </a:p>
      </dgm:t>
    </dgm:pt>
    <dgm:pt modelId="{B0BD6A0B-2790-46FA-9768-DADEFE02D132}" type="sibTrans" cxnId="{8B6DC2E0-D54B-4D2F-9E2D-93E375E5081B}">
      <dgm:prSet/>
      <dgm:spPr/>
      <dgm:t>
        <a:bodyPr/>
        <a:lstStyle/>
        <a:p>
          <a:endParaRPr lang="es-CO" sz="3200">
            <a:latin typeface="Work Sans" pitchFamily="2" charset="0"/>
          </a:endParaRPr>
        </a:p>
      </dgm:t>
    </dgm:pt>
    <dgm:pt modelId="{9DCFBD5C-E283-408A-A6EB-13CA90E3B0FD}" type="pres">
      <dgm:prSet presAssocID="{6A959CC2-4EBF-430B-B1B0-99D0C2321F13}" presName="diagram" presStyleCnt="0">
        <dgm:presLayoutVars>
          <dgm:dir/>
          <dgm:resizeHandles val="exact"/>
        </dgm:presLayoutVars>
      </dgm:prSet>
      <dgm:spPr/>
    </dgm:pt>
    <dgm:pt modelId="{4A7FA3A1-0CA7-4B61-8A83-5C2C605AA28E}" type="pres">
      <dgm:prSet presAssocID="{CD36E53C-1877-4941-A331-902AFFFE7A54}" presName="node" presStyleLbl="node1" presStyleIdx="0" presStyleCnt="4">
        <dgm:presLayoutVars>
          <dgm:bulletEnabled val="1"/>
        </dgm:presLayoutVars>
      </dgm:prSet>
      <dgm:spPr/>
    </dgm:pt>
    <dgm:pt modelId="{C97822C9-33E7-486C-86AF-D1E12D96BD60}" type="pres">
      <dgm:prSet presAssocID="{03004553-F102-4BC8-A4AF-35D8914A5B5C}" presName="sibTrans" presStyleCnt="0"/>
      <dgm:spPr/>
    </dgm:pt>
    <dgm:pt modelId="{F834D7CD-F21F-44FB-8B75-3A5AD8B08CE9}" type="pres">
      <dgm:prSet presAssocID="{AC6D2893-B7F5-47F7-92D0-B8D67111AF1A}" presName="node" presStyleLbl="node1" presStyleIdx="1" presStyleCnt="4">
        <dgm:presLayoutVars>
          <dgm:bulletEnabled val="1"/>
        </dgm:presLayoutVars>
      </dgm:prSet>
      <dgm:spPr/>
    </dgm:pt>
    <dgm:pt modelId="{4D091FC6-9A49-40B9-BF79-DF3254245D1A}" type="pres">
      <dgm:prSet presAssocID="{2DFF70B9-A398-441C-9601-2B70A5913BB7}" presName="sibTrans" presStyleCnt="0"/>
      <dgm:spPr/>
    </dgm:pt>
    <dgm:pt modelId="{E0EEE5D3-CAD0-4D10-8C0C-979B8F05E9E9}" type="pres">
      <dgm:prSet presAssocID="{94AE6457-DD39-4A94-A60E-CE0985D27311}" presName="node" presStyleLbl="node1" presStyleIdx="2" presStyleCnt="4">
        <dgm:presLayoutVars>
          <dgm:bulletEnabled val="1"/>
        </dgm:presLayoutVars>
      </dgm:prSet>
      <dgm:spPr/>
    </dgm:pt>
    <dgm:pt modelId="{40EAA292-50F2-4070-A0F4-C72343957D5D}" type="pres">
      <dgm:prSet presAssocID="{9D16CF42-697A-470E-A478-832E695A7DD7}" presName="sibTrans" presStyleCnt="0"/>
      <dgm:spPr/>
    </dgm:pt>
    <dgm:pt modelId="{22E523E5-CA1C-4623-B5E4-FF9F2E85D7B3}" type="pres">
      <dgm:prSet presAssocID="{3BD9C125-2A73-48BE-8C0F-41C5155EBC50}" presName="node" presStyleLbl="node1" presStyleIdx="3" presStyleCnt="4">
        <dgm:presLayoutVars>
          <dgm:bulletEnabled val="1"/>
        </dgm:presLayoutVars>
      </dgm:prSet>
      <dgm:spPr/>
    </dgm:pt>
  </dgm:ptLst>
  <dgm:cxnLst>
    <dgm:cxn modelId="{394D6102-3E8D-439E-AC4C-4CBA79ADBF2C}" srcId="{6A959CC2-4EBF-430B-B1B0-99D0C2321F13}" destId="{CD36E53C-1877-4941-A331-902AFFFE7A54}" srcOrd="0" destOrd="0" parTransId="{B3E8A08A-4703-4F50-9452-B58A86DE67B8}" sibTransId="{03004553-F102-4BC8-A4AF-35D8914A5B5C}"/>
    <dgm:cxn modelId="{D0827C0E-B2A2-4181-B5EB-5BE79807681E}" type="presOf" srcId="{94AE6457-DD39-4A94-A60E-CE0985D27311}" destId="{E0EEE5D3-CAD0-4D10-8C0C-979B8F05E9E9}" srcOrd="0" destOrd="0" presId="urn:microsoft.com/office/officeart/2005/8/layout/default"/>
    <dgm:cxn modelId="{DD24DD15-A7C4-4F91-97E0-2E85CFA4B497}" type="presOf" srcId="{AC6D2893-B7F5-47F7-92D0-B8D67111AF1A}" destId="{F834D7CD-F21F-44FB-8B75-3A5AD8B08CE9}" srcOrd="0" destOrd="0" presId="urn:microsoft.com/office/officeart/2005/8/layout/default"/>
    <dgm:cxn modelId="{F486D91B-1B19-4E6C-BD83-EFFE470BE602}" srcId="{6A959CC2-4EBF-430B-B1B0-99D0C2321F13}" destId="{94AE6457-DD39-4A94-A60E-CE0985D27311}" srcOrd="2" destOrd="0" parTransId="{B7231799-5A8A-48C8-BDEC-759A629C7170}" sibTransId="{9D16CF42-697A-470E-A478-832E695A7DD7}"/>
    <dgm:cxn modelId="{8326C762-0E7F-4EAA-99F2-92B5D2B7622E}" type="presOf" srcId="{3BD9C125-2A73-48BE-8C0F-41C5155EBC50}" destId="{22E523E5-CA1C-4623-B5E4-FF9F2E85D7B3}" srcOrd="0" destOrd="0" presId="urn:microsoft.com/office/officeart/2005/8/layout/default"/>
    <dgm:cxn modelId="{6E788D50-7F64-4A70-B143-41C5254828ED}" type="presOf" srcId="{CD36E53C-1877-4941-A331-902AFFFE7A54}" destId="{4A7FA3A1-0CA7-4B61-8A83-5C2C605AA28E}" srcOrd="0" destOrd="0" presId="urn:microsoft.com/office/officeart/2005/8/layout/default"/>
    <dgm:cxn modelId="{ADB06B86-6078-429D-901A-B90841C2561D}" srcId="{6A959CC2-4EBF-430B-B1B0-99D0C2321F13}" destId="{AC6D2893-B7F5-47F7-92D0-B8D67111AF1A}" srcOrd="1" destOrd="0" parTransId="{73430AC8-4520-4AEE-B14B-268645F80E88}" sibTransId="{2DFF70B9-A398-441C-9601-2B70A5913BB7}"/>
    <dgm:cxn modelId="{8B6DC2E0-D54B-4D2F-9E2D-93E375E5081B}" srcId="{6A959CC2-4EBF-430B-B1B0-99D0C2321F13}" destId="{3BD9C125-2A73-48BE-8C0F-41C5155EBC50}" srcOrd="3" destOrd="0" parTransId="{F47B39DF-FFE4-40BF-8748-3CEA72D959BF}" sibTransId="{B0BD6A0B-2790-46FA-9768-DADEFE02D132}"/>
    <dgm:cxn modelId="{111D5BEF-68E8-468A-8589-69F7507C5A2C}" type="presOf" srcId="{6A959CC2-4EBF-430B-B1B0-99D0C2321F13}" destId="{9DCFBD5C-E283-408A-A6EB-13CA90E3B0FD}" srcOrd="0" destOrd="0" presId="urn:microsoft.com/office/officeart/2005/8/layout/default"/>
    <dgm:cxn modelId="{4FBDB54D-2836-4450-8E37-8D93591B9ABA}" type="presParOf" srcId="{9DCFBD5C-E283-408A-A6EB-13CA90E3B0FD}" destId="{4A7FA3A1-0CA7-4B61-8A83-5C2C605AA28E}" srcOrd="0" destOrd="0" presId="urn:microsoft.com/office/officeart/2005/8/layout/default"/>
    <dgm:cxn modelId="{77C35D9A-3DE1-4D05-8C02-B64D555478A2}" type="presParOf" srcId="{9DCFBD5C-E283-408A-A6EB-13CA90E3B0FD}" destId="{C97822C9-33E7-486C-86AF-D1E12D96BD60}" srcOrd="1" destOrd="0" presId="urn:microsoft.com/office/officeart/2005/8/layout/default"/>
    <dgm:cxn modelId="{A0D0173F-68C1-4578-A571-DF34E3BC78D1}" type="presParOf" srcId="{9DCFBD5C-E283-408A-A6EB-13CA90E3B0FD}" destId="{F834D7CD-F21F-44FB-8B75-3A5AD8B08CE9}" srcOrd="2" destOrd="0" presId="urn:microsoft.com/office/officeart/2005/8/layout/default"/>
    <dgm:cxn modelId="{A2A1323A-1596-44E0-BCC2-D96DEA65A4AC}" type="presParOf" srcId="{9DCFBD5C-E283-408A-A6EB-13CA90E3B0FD}" destId="{4D091FC6-9A49-40B9-BF79-DF3254245D1A}" srcOrd="3" destOrd="0" presId="urn:microsoft.com/office/officeart/2005/8/layout/default"/>
    <dgm:cxn modelId="{5F1B0E54-C01F-4525-8858-BFC7CAC56BD0}" type="presParOf" srcId="{9DCFBD5C-E283-408A-A6EB-13CA90E3B0FD}" destId="{E0EEE5D3-CAD0-4D10-8C0C-979B8F05E9E9}" srcOrd="4" destOrd="0" presId="urn:microsoft.com/office/officeart/2005/8/layout/default"/>
    <dgm:cxn modelId="{82F7FE03-1577-450D-B364-6D7ECE8AA0AA}" type="presParOf" srcId="{9DCFBD5C-E283-408A-A6EB-13CA90E3B0FD}" destId="{40EAA292-50F2-4070-A0F4-C72343957D5D}" srcOrd="5" destOrd="0" presId="urn:microsoft.com/office/officeart/2005/8/layout/default"/>
    <dgm:cxn modelId="{A8727C87-67CD-4C5F-9E95-B6CAB70796F3}" type="presParOf" srcId="{9DCFBD5C-E283-408A-A6EB-13CA90E3B0FD}" destId="{22E523E5-CA1C-4623-B5E4-FF9F2E85D7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19AB-5DEC-4612-A390-C342F5640A75}">
      <dsp:nvSpPr>
        <dsp:cNvPr id="0" name=""/>
        <dsp:cNvSpPr/>
      </dsp:nvSpPr>
      <dsp:spPr>
        <a:xfrm>
          <a:off x="-4738535" y="-726519"/>
          <a:ext cx="5645595" cy="5645595"/>
        </a:xfrm>
        <a:prstGeom prst="blockArc">
          <a:avLst>
            <a:gd name="adj1" fmla="val 18900000"/>
            <a:gd name="adj2" fmla="val 2700000"/>
            <a:gd name="adj3" fmla="val 383"/>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17D5A-38A6-4C60-BA95-B6E85D5CF3A5}">
      <dsp:nvSpPr>
        <dsp:cNvPr id="0" name=""/>
        <dsp:cNvSpPr/>
      </dsp:nvSpPr>
      <dsp:spPr>
        <a:xfrm>
          <a:off x="294107" y="190593"/>
          <a:ext cx="6511853" cy="381019"/>
        </a:xfrm>
        <a:prstGeom prst="rect">
          <a:avLst/>
        </a:prstGeom>
        <a:gradFill rotWithShape="0">
          <a:gsLst>
            <a:gs pos="0">
              <a:schemeClr val="accent6">
                <a:shade val="80000"/>
                <a:hueOff val="0"/>
                <a:satOff val="0"/>
                <a:lumOff val="0"/>
                <a:alphaOff val="0"/>
                <a:lumMod val="110000"/>
                <a:satMod val="105000"/>
                <a:tint val="67000"/>
              </a:schemeClr>
            </a:gs>
            <a:gs pos="50000">
              <a:schemeClr val="accent6">
                <a:shade val="80000"/>
                <a:hueOff val="0"/>
                <a:satOff val="0"/>
                <a:lumOff val="0"/>
                <a:alphaOff val="0"/>
                <a:lumMod val="105000"/>
                <a:satMod val="103000"/>
                <a:tint val="73000"/>
              </a:schemeClr>
            </a:gs>
            <a:gs pos="100000">
              <a:schemeClr val="accent6">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Manuales de Procedimientos y Funciones</a:t>
          </a:r>
        </a:p>
      </dsp:txBody>
      <dsp:txXfrm>
        <a:off x="294107" y="190593"/>
        <a:ext cx="6511853" cy="381019"/>
      </dsp:txXfrm>
    </dsp:sp>
    <dsp:sp modelId="{EB7FCB07-4C26-42FD-A2F9-643366724347}">
      <dsp:nvSpPr>
        <dsp:cNvPr id="0" name=""/>
        <dsp:cNvSpPr/>
      </dsp:nvSpPr>
      <dsp:spPr>
        <a:xfrm>
          <a:off x="55970" y="142966"/>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C705FD1-BE84-4987-AE75-819184936183}">
      <dsp:nvSpPr>
        <dsp:cNvPr id="0" name=""/>
        <dsp:cNvSpPr/>
      </dsp:nvSpPr>
      <dsp:spPr>
        <a:xfrm>
          <a:off x="639155" y="762458"/>
          <a:ext cx="6166806" cy="381019"/>
        </a:xfrm>
        <a:prstGeom prst="rect">
          <a:avLst/>
        </a:prstGeom>
        <a:gradFill rotWithShape="0">
          <a:gsLst>
            <a:gs pos="0">
              <a:schemeClr val="accent6">
                <a:shade val="80000"/>
                <a:hueOff val="53547"/>
                <a:satOff val="-2152"/>
                <a:lumOff val="4605"/>
                <a:alphaOff val="0"/>
                <a:lumMod val="110000"/>
                <a:satMod val="105000"/>
                <a:tint val="67000"/>
              </a:schemeClr>
            </a:gs>
            <a:gs pos="50000">
              <a:schemeClr val="accent6">
                <a:shade val="80000"/>
                <a:hueOff val="53547"/>
                <a:satOff val="-2152"/>
                <a:lumOff val="4605"/>
                <a:alphaOff val="0"/>
                <a:lumMod val="105000"/>
                <a:satMod val="103000"/>
                <a:tint val="73000"/>
              </a:schemeClr>
            </a:gs>
            <a:gs pos="100000">
              <a:schemeClr val="accent6">
                <a:shade val="80000"/>
                <a:hueOff val="53547"/>
                <a:satOff val="-2152"/>
                <a:lumOff val="46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Informes generados por el sistema actual</a:t>
          </a:r>
        </a:p>
      </dsp:txBody>
      <dsp:txXfrm>
        <a:off x="639155" y="762458"/>
        <a:ext cx="6166806" cy="381019"/>
      </dsp:txXfrm>
    </dsp:sp>
    <dsp:sp modelId="{C7829308-E2B2-47CA-8C30-FDCA69E50C6F}">
      <dsp:nvSpPr>
        <dsp:cNvPr id="0" name=""/>
        <dsp:cNvSpPr/>
      </dsp:nvSpPr>
      <dsp:spPr>
        <a:xfrm>
          <a:off x="401017" y="714830"/>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53547"/>
              <a:satOff val="-2152"/>
              <a:lumOff val="4605"/>
              <a:alphaOff val="0"/>
            </a:schemeClr>
          </a:solidFill>
          <a:prstDash val="solid"/>
          <a:miter lim="800000"/>
        </a:ln>
        <a:effectLst/>
      </dsp:spPr>
      <dsp:style>
        <a:lnRef idx="1">
          <a:scrgbClr r="0" g="0" b="0"/>
        </a:lnRef>
        <a:fillRef idx="2">
          <a:scrgbClr r="0" g="0" b="0"/>
        </a:fillRef>
        <a:effectRef idx="0">
          <a:scrgbClr r="0" g="0" b="0"/>
        </a:effectRef>
        <a:fontRef idx="minor"/>
      </dsp:style>
    </dsp:sp>
    <dsp:sp modelId="{66F7D100-FD13-4001-A99F-F71215D0D335}">
      <dsp:nvSpPr>
        <dsp:cNvPr id="0" name=""/>
        <dsp:cNvSpPr/>
      </dsp:nvSpPr>
      <dsp:spPr>
        <a:xfrm>
          <a:off x="828239" y="1333903"/>
          <a:ext cx="5977721" cy="381019"/>
        </a:xfrm>
        <a:prstGeom prst="rect">
          <a:avLst/>
        </a:prstGeom>
        <a:gradFill rotWithShape="0">
          <a:gsLst>
            <a:gs pos="0">
              <a:schemeClr val="accent6">
                <a:shade val="80000"/>
                <a:hueOff val="107093"/>
                <a:satOff val="-4303"/>
                <a:lumOff val="9209"/>
                <a:alphaOff val="0"/>
                <a:lumMod val="110000"/>
                <a:satMod val="105000"/>
                <a:tint val="67000"/>
              </a:schemeClr>
            </a:gs>
            <a:gs pos="50000">
              <a:schemeClr val="accent6">
                <a:shade val="80000"/>
                <a:hueOff val="107093"/>
                <a:satOff val="-4303"/>
                <a:lumOff val="9209"/>
                <a:alphaOff val="0"/>
                <a:lumMod val="105000"/>
                <a:satMod val="103000"/>
                <a:tint val="73000"/>
              </a:schemeClr>
            </a:gs>
            <a:gs pos="100000">
              <a:schemeClr val="accent6">
                <a:shade val="80000"/>
                <a:hueOff val="107093"/>
                <a:satOff val="-4303"/>
                <a:lumOff val="92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Normas y Legislaciones</a:t>
          </a:r>
        </a:p>
      </dsp:txBody>
      <dsp:txXfrm>
        <a:off x="828239" y="1333903"/>
        <a:ext cx="5977721" cy="381019"/>
      </dsp:txXfrm>
    </dsp:sp>
    <dsp:sp modelId="{4D58C8D3-7738-4CFF-B067-021AB1B6687C}">
      <dsp:nvSpPr>
        <dsp:cNvPr id="0" name=""/>
        <dsp:cNvSpPr/>
      </dsp:nvSpPr>
      <dsp:spPr>
        <a:xfrm>
          <a:off x="590102" y="1286276"/>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107093"/>
              <a:satOff val="-4303"/>
              <a:lumOff val="9209"/>
              <a:alphaOff val="0"/>
            </a:schemeClr>
          </a:solidFill>
          <a:prstDash val="solid"/>
          <a:miter lim="800000"/>
        </a:ln>
        <a:effectLst/>
      </dsp:spPr>
      <dsp:style>
        <a:lnRef idx="1">
          <a:scrgbClr r="0" g="0" b="0"/>
        </a:lnRef>
        <a:fillRef idx="2">
          <a:scrgbClr r="0" g="0" b="0"/>
        </a:fillRef>
        <a:effectRef idx="0">
          <a:scrgbClr r="0" g="0" b="0"/>
        </a:effectRef>
        <a:fontRef idx="minor"/>
      </dsp:style>
    </dsp:sp>
    <dsp:sp modelId="{893000BA-F000-4B1F-B93E-7B2E5B83D8E3}">
      <dsp:nvSpPr>
        <dsp:cNvPr id="0" name=""/>
        <dsp:cNvSpPr/>
      </dsp:nvSpPr>
      <dsp:spPr>
        <a:xfrm>
          <a:off x="888612" y="1905768"/>
          <a:ext cx="5917349" cy="381019"/>
        </a:xfrm>
        <a:prstGeom prst="rect">
          <a:avLst/>
        </a:prstGeom>
        <a:gradFill rotWithShape="0">
          <a:gsLst>
            <a:gs pos="0">
              <a:schemeClr val="accent6">
                <a:shade val="80000"/>
                <a:hueOff val="160640"/>
                <a:satOff val="-6455"/>
                <a:lumOff val="13814"/>
                <a:alphaOff val="0"/>
                <a:lumMod val="110000"/>
                <a:satMod val="105000"/>
                <a:tint val="67000"/>
              </a:schemeClr>
            </a:gs>
            <a:gs pos="50000">
              <a:schemeClr val="accent6">
                <a:shade val="80000"/>
                <a:hueOff val="160640"/>
                <a:satOff val="-6455"/>
                <a:lumOff val="13814"/>
                <a:alphaOff val="0"/>
                <a:lumMod val="105000"/>
                <a:satMod val="103000"/>
                <a:tint val="73000"/>
              </a:schemeClr>
            </a:gs>
            <a:gs pos="100000">
              <a:schemeClr val="accent6">
                <a:shade val="80000"/>
                <a:hueOff val="160640"/>
                <a:satOff val="-6455"/>
                <a:lumOff val="138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Manual de Usuario</a:t>
          </a:r>
        </a:p>
      </dsp:txBody>
      <dsp:txXfrm>
        <a:off x="888612" y="1905768"/>
        <a:ext cx="5917349" cy="381019"/>
      </dsp:txXfrm>
    </dsp:sp>
    <dsp:sp modelId="{B6624272-994B-466F-84D0-D93E19A97169}">
      <dsp:nvSpPr>
        <dsp:cNvPr id="0" name=""/>
        <dsp:cNvSpPr/>
      </dsp:nvSpPr>
      <dsp:spPr>
        <a:xfrm>
          <a:off x="650475" y="1858140"/>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160640"/>
              <a:satOff val="-6455"/>
              <a:lumOff val="13814"/>
              <a:alphaOff val="0"/>
            </a:schemeClr>
          </a:solidFill>
          <a:prstDash val="solid"/>
          <a:miter lim="800000"/>
        </a:ln>
        <a:effectLst/>
      </dsp:spPr>
      <dsp:style>
        <a:lnRef idx="1">
          <a:scrgbClr r="0" g="0" b="0"/>
        </a:lnRef>
        <a:fillRef idx="2">
          <a:scrgbClr r="0" g="0" b="0"/>
        </a:fillRef>
        <a:effectRef idx="0">
          <a:scrgbClr r="0" g="0" b="0"/>
        </a:effectRef>
        <a:fontRef idx="minor"/>
      </dsp:style>
    </dsp:sp>
    <dsp:sp modelId="{97F862AD-804D-481F-B92E-EC6F9CE96662}">
      <dsp:nvSpPr>
        <dsp:cNvPr id="0" name=""/>
        <dsp:cNvSpPr/>
      </dsp:nvSpPr>
      <dsp:spPr>
        <a:xfrm>
          <a:off x="828239" y="2477632"/>
          <a:ext cx="5977721" cy="381019"/>
        </a:xfrm>
        <a:prstGeom prst="rect">
          <a:avLst/>
        </a:prstGeom>
        <a:gradFill rotWithShape="0">
          <a:gsLst>
            <a:gs pos="0">
              <a:schemeClr val="accent6">
                <a:shade val="80000"/>
                <a:hueOff val="214187"/>
                <a:satOff val="-8606"/>
                <a:lumOff val="18419"/>
                <a:alphaOff val="0"/>
                <a:lumMod val="110000"/>
                <a:satMod val="105000"/>
                <a:tint val="67000"/>
              </a:schemeClr>
            </a:gs>
            <a:gs pos="50000">
              <a:schemeClr val="accent6">
                <a:shade val="80000"/>
                <a:hueOff val="214187"/>
                <a:satOff val="-8606"/>
                <a:lumOff val="18419"/>
                <a:alphaOff val="0"/>
                <a:lumMod val="105000"/>
                <a:satMod val="103000"/>
                <a:tint val="73000"/>
              </a:schemeClr>
            </a:gs>
            <a:gs pos="100000">
              <a:schemeClr val="accent6">
                <a:shade val="80000"/>
                <a:hueOff val="214187"/>
                <a:satOff val="-8606"/>
                <a:lumOff val="184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Manual de Instalación</a:t>
          </a:r>
        </a:p>
      </dsp:txBody>
      <dsp:txXfrm>
        <a:off x="828239" y="2477632"/>
        <a:ext cx="5977721" cy="381019"/>
      </dsp:txXfrm>
    </dsp:sp>
    <dsp:sp modelId="{992D50B8-9C16-4C73-AF89-946FDBB8D175}">
      <dsp:nvSpPr>
        <dsp:cNvPr id="0" name=""/>
        <dsp:cNvSpPr/>
      </dsp:nvSpPr>
      <dsp:spPr>
        <a:xfrm>
          <a:off x="590102" y="2430005"/>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214187"/>
              <a:satOff val="-8606"/>
              <a:lumOff val="18419"/>
              <a:alphaOff val="0"/>
            </a:schemeClr>
          </a:solidFill>
          <a:prstDash val="solid"/>
          <a:miter lim="800000"/>
        </a:ln>
        <a:effectLst/>
      </dsp:spPr>
      <dsp:style>
        <a:lnRef idx="1">
          <a:scrgbClr r="0" g="0" b="0"/>
        </a:lnRef>
        <a:fillRef idx="2">
          <a:scrgbClr r="0" g="0" b="0"/>
        </a:fillRef>
        <a:effectRef idx="0">
          <a:scrgbClr r="0" g="0" b="0"/>
        </a:effectRef>
        <a:fontRef idx="minor"/>
      </dsp:style>
    </dsp:sp>
    <dsp:sp modelId="{5849B946-2CF0-44F8-94B5-DA70E9984D61}">
      <dsp:nvSpPr>
        <dsp:cNvPr id="0" name=""/>
        <dsp:cNvSpPr/>
      </dsp:nvSpPr>
      <dsp:spPr>
        <a:xfrm>
          <a:off x="639155" y="3049078"/>
          <a:ext cx="6166806" cy="381019"/>
        </a:xfrm>
        <a:prstGeom prst="rect">
          <a:avLst/>
        </a:prstGeom>
        <a:gradFill rotWithShape="0">
          <a:gsLst>
            <a:gs pos="0">
              <a:schemeClr val="accent6">
                <a:shade val="80000"/>
                <a:hueOff val="267733"/>
                <a:satOff val="-10758"/>
                <a:lumOff val="23023"/>
                <a:alphaOff val="0"/>
                <a:lumMod val="110000"/>
                <a:satMod val="105000"/>
                <a:tint val="67000"/>
              </a:schemeClr>
            </a:gs>
            <a:gs pos="50000">
              <a:schemeClr val="accent6">
                <a:shade val="80000"/>
                <a:hueOff val="267733"/>
                <a:satOff val="-10758"/>
                <a:lumOff val="23023"/>
                <a:alphaOff val="0"/>
                <a:lumMod val="105000"/>
                <a:satMod val="103000"/>
                <a:tint val="73000"/>
              </a:schemeClr>
            </a:gs>
            <a:gs pos="100000">
              <a:schemeClr val="accent6">
                <a:shade val="80000"/>
                <a:hueOff val="267733"/>
                <a:satOff val="-10758"/>
                <a:lumOff val="230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Manual Técnico</a:t>
          </a:r>
        </a:p>
      </dsp:txBody>
      <dsp:txXfrm>
        <a:off x="639155" y="3049078"/>
        <a:ext cx="6166806" cy="381019"/>
      </dsp:txXfrm>
    </dsp:sp>
    <dsp:sp modelId="{359A9A89-759B-41C2-9D48-3F79C3C428ED}">
      <dsp:nvSpPr>
        <dsp:cNvPr id="0" name=""/>
        <dsp:cNvSpPr/>
      </dsp:nvSpPr>
      <dsp:spPr>
        <a:xfrm>
          <a:off x="401017" y="3001450"/>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267733"/>
              <a:satOff val="-10758"/>
              <a:lumOff val="23023"/>
              <a:alphaOff val="0"/>
            </a:schemeClr>
          </a:solidFill>
          <a:prstDash val="solid"/>
          <a:miter lim="800000"/>
        </a:ln>
        <a:effectLst/>
      </dsp:spPr>
      <dsp:style>
        <a:lnRef idx="1">
          <a:scrgbClr r="0" g="0" b="0"/>
        </a:lnRef>
        <a:fillRef idx="2">
          <a:scrgbClr r="0" g="0" b="0"/>
        </a:fillRef>
        <a:effectRef idx="0">
          <a:scrgbClr r="0" g="0" b="0"/>
        </a:effectRef>
        <a:fontRef idx="minor"/>
      </dsp:style>
    </dsp:sp>
    <dsp:sp modelId="{2791D430-F35D-43B3-AA78-89F674B38882}">
      <dsp:nvSpPr>
        <dsp:cNvPr id="0" name=""/>
        <dsp:cNvSpPr/>
      </dsp:nvSpPr>
      <dsp:spPr>
        <a:xfrm>
          <a:off x="294107" y="3620942"/>
          <a:ext cx="6511853" cy="381019"/>
        </a:xfrm>
        <a:prstGeom prst="rect">
          <a:avLst/>
        </a:prstGeom>
        <a:gradFill rotWithShape="0">
          <a:gsLst>
            <a:gs pos="0">
              <a:schemeClr val="accent6">
                <a:shade val="80000"/>
                <a:hueOff val="321280"/>
                <a:satOff val="-12909"/>
                <a:lumOff val="27628"/>
                <a:alphaOff val="0"/>
                <a:lumMod val="110000"/>
                <a:satMod val="105000"/>
                <a:tint val="67000"/>
              </a:schemeClr>
            </a:gs>
            <a:gs pos="50000">
              <a:schemeClr val="accent6">
                <a:shade val="80000"/>
                <a:hueOff val="321280"/>
                <a:satOff val="-12909"/>
                <a:lumOff val="27628"/>
                <a:alphaOff val="0"/>
                <a:lumMod val="105000"/>
                <a:satMod val="103000"/>
                <a:tint val="73000"/>
              </a:schemeClr>
            </a:gs>
            <a:gs pos="100000">
              <a:schemeClr val="accent6">
                <a:shade val="80000"/>
                <a:hueOff val="321280"/>
                <a:satOff val="-12909"/>
                <a:lumOff val="27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434" tIns="50800" rIns="50800" bIns="50800" numCol="1" spcCol="1270" anchor="ctr" anchorCtr="0">
          <a:noAutofit/>
        </a:bodyPr>
        <a:lstStyle/>
        <a:p>
          <a:pPr marL="0" lvl="0" indent="0" algn="l" defTabSz="889000">
            <a:lnSpc>
              <a:spcPct val="90000"/>
            </a:lnSpc>
            <a:spcBef>
              <a:spcPct val="0"/>
            </a:spcBef>
            <a:spcAft>
              <a:spcPct val="35000"/>
            </a:spcAft>
            <a:buNone/>
          </a:pPr>
          <a:r>
            <a:rPr lang="es-CO" sz="2000" kern="1200" dirty="0">
              <a:latin typeface="Work Sans" pitchFamily="2" charset="0"/>
            </a:rPr>
            <a:t>Actas, entre otros…</a:t>
          </a:r>
        </a:p>
      </dsp:txBody>
      <dsp:txXfrm>
        <a:off x="294107" y="3620942"/>
        <a:ext cx="6511853" cy="381019"/>
      </dsp:txXfrm>
    </dsp:sp>
    <dsp:sp modelId="{14E60E37-59DA-4D0A-9DE2-7C1570A0F3B3}">
      <dsp:nvSpPr>
        <dsp:cNvPr id="0" name=""/>
        <dsp:cNvSpPr/>
      </dsp:nvSpPr>
      <dsp:spPr>
        <a:xfrm>
          <a:off x="55970" y="3573315"/>
          <a:ext cx="476274" cy="47627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shade val="80000"/>
              <a:hueOff val="321280"/>
              <a:satOff val="-12909"/>
              <a:lumOff val="2762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FA3A1-0CA7-4B61-8A83-5C2C605AA28E}">
      <dsp:nvSpPr>
        <dsp:cNvPr id="0" name=""/>
        <dsp:cNvSpPr/>
      </dsp:nvSpPr>
      <dsp:spPr>
        <a:xfrm>
          <a:off x="102518" y="218"/>
          <a:ext cx="2604516" cy="156270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Work Sans" pitchFamily="2" charset="0"/>
            </a:rPr>
            <a:t>¿Por qué? Mencione un ejemplo de cómo funciona el proceso de ventas.</a:t>
          </a:r>
        </a:p>
      </dsp:txBody>
      <dsp:txXfrm>
        <a:off x="102518" y="218"/>
        <a:ext cx="2604516" cy="1562709"/>
      </dsp:txXfrm>
    </dsp:sp>
    <dsp:sp modelId="{F834D7CD-F21F-44FB-8B75-3A5AD8B08CE9}">
      <dsp:nvSpPr>
        <dsp:cNvPr id="0" name=""/>
        <dsp:cNvSpPr/>
      </dsp:nvSpPr>
      <dsp:spPr>
        <a:xfrm>
          <a:off x="2967485" y="218"/>
          <a:ext cx="2604516" cy="1562709"/>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Work Sans" pitchFamily="2" charset="0"/>
            </a:rPr>
            <a:t>¿Cuál sería la solución a su problema? Ilustre cuáles son los problemas que se presentan respecto a la seguridad de los datos.</a:t>
          </a:r>
        </a:p>
      </dsp:txBody>
      <dsp:txXfrm>
        <a:off x="2967485" y="218"/>
        <a:ext cx="2604516" cy="1562709"/>
      </dsp:txXfrm>
    </dsp:sp>
    <dsp:sp modelId="{E0EEE5D3-CAD0-4D10-8C0C-979B8F05E9E9}">
      <dsp:nvSpPr>
        <dsp:cNvPr id="0" name=""/>
        <dsp:cNvSpPr/>
      </dsp:nvSpPr>
      <dsp:spPr>
        <a:xfrm>
          <a:off x="102518" y="1823379"/>
          <a:ext cx="2604516" cy="1562709"/>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Work Sans" pitchFamily="2" charset="0"/>
            </a:rPr>
            <a:t>¿Para qué?</a:t>
          </a:r>
        </a:p>
      </dsp:txBody>
      <dsp:txXfrm>
        <a:off x="102518" y="1823379"/>
        <a:ext cx="2604516" cy="1562709"/>
      </dsp:txXfrm>
    </dsp:sp>
    <dsp:sp modelId="{22E523E5-CA1C-4623-B5E4-FF9F2E85D7B3}">
      <dsp:nvSpPr>
        <dsp:cNvPr id="0" name=""/>
        <dsp:cNvSpPr/>
      </dsp:nvSpPr>
      <dsp:spPr>
        <a:xfrm>
          <a:off x="2967485" y="1823379"/>
          <a:ext cx="2604516" cy="1562709"/>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Work Sans" pitchFamily="2" charset="0"/>
            </a:rPr>
            <a:t>¿Cómo cree que debería funcionar?</a:t>
          </a:r>
        </a:p>
      </dsp:txBody>
      <dsp:txXfrm>
        <a:off x="2967485" y="1823379"/>
        <a:ext cx="2604516" cy="156270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999AFE6-721E-1D92-FFC0-72E02DBB97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A598C0A-ECF9-B897-80D5-1AE7ABA30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69B9F-131C-2846-AB8F-CEE154B4CAEB}" type="datetimeFigureOut">
              <a:rPr lang="es-CO" smtClean="0"/>
              <a:t>21/01/2024</a:t>
            </a:fld>
            <a:endParaRPr lang="es-CO"/>
          </a:p>
        </p:txBody>
      </p:sp>
      <p:sp>
        <p:nvSpPr>
          <p:cNvPr id="4" name="Marcador de pie de página 3">
            <a:extLst>
              <a:ext uri="{FF2B5EF4-FFF2-40B4-BE49-F238E27FC236}">
                <a16:creationId xmlns:a16="http://schemas.microsoft.com/office/drawing/2014/main" id="{788F308B-0102-A0B4-9A23-E807C735E8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1E7CACDD-5D14-572A-2591-609B03F168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93070F-3F68-E043-9CC3-B53B4F22454C}" type="slidenum">
              <a:rPr lang="es-CO" smtClean="0"/>
              <a:t>‹Nº›</a:t>
            </a:fld>
            <a:endParaRPr lang="es-CO"/>
          </a:p>
        </p:txBody>
      </p:sp>
    </p:spTree>
    <p:extLst>
      <p:ext uri="{BB962C8B-B14F-4D97-AF65-F5344CB8AC3E}">
        <p14:creationId xmlns:p14="http://schemas.microsoft.com/office/powerpoint/2010/main" val="347004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CB96-A603-FF42-AE46-F5F75F80A67B}" type="datetimeFigureOut">
              <a:rPr lang="es-CO" smtClean="0"/>
              <a:t>21/01/2024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6C58E-460D-4A4B-B0C2-1191B9D14FCB}" type="slidenum">
              <a:rPr lang="es-CO" smtClean="0"/>
              <a:t>‹Nº›</a:t>
            </a:fld>
            <a:endParaRPr lang="es-CO"/>
          </a:p>
        </p:txBody>
      </p:sp>
    </p:spTree>
    <p:extLst>
      <p:ext uri="{BB962C8B-B14F-4D97-AF65-F5344CB8AC3E}">
        <p14:creationId xmlns:p14="http://schemas.microsoft.com/office/powerpoint/2010/main" val="102130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6906C58E-460D-4A4B-B0C2-1191B9D14FCB}" type="slidenum">
              <a:rPr lang="es-CO" smtClean="0"/>
              <a:t>1</a:t>
            </a:fld>
            <a:endParaRPr lang="es-CO"/>
          </a:p>
        </p:txBody>
      </p:sp>
    </p:spTree>
    <p:extLst>
      <p:ext uri="{BB962C8B-B14F-4D97-AF65-F5344CB8AC3E}">
        <p14:creationId xmlns:p14="http://schemas.microsoft.com/office/powerpoint/2010/main" val="117892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06C58E-460D-4A4B-B0C2-1191B9D14FCB}" type="slidenum">
              <a:rPr lang="es-CO" smtClean="0"/>
              <a:t>2</a:t>
            </a:fld>
            <a:endParaRPr lang="es-CO"/>
          </a:p>
        </p:txBody>
      </p:sp>
    </p:spTree>
    <p:extLst>
      <p:ext uri="{BB962C8B-B14F-4D97-AF65-F5344CB8AC3E}">
        <p14:creationId xmlns:p14="http://schemas.microsoft.com/office/powerpoint/2010/main" val="360852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5260C-E8AD-B240-9481-5B2FE14A60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8F4960B-AC04-294C-9B8A-B10830EF5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9F720DD-BA8F-C443-A59E-F0EEAF843AB1}"/>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5" name="Marcador de pie de página 4">
            <a:extLst>
              <a:ext uri="{FF2B5EF4-FFF2-40B4-BE49-F238E27FC236}">
                <a16:creationId xmlns:a16="http://schemas.microsoft.com/office/drawing/2014/main" id="{F9A1676A-B50F-4048-B9A0-67475225D0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0B408DD-191C-9940-B5DC-9B04378C876B}"/>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3794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07BF5-7EFA-9943-8CEE-7006AC893CB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EFF53FB-B16B-7444-99CF-B7533C11E26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C9133D3-834D-0942-99DE-29F15E8DC436}"/>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5" name="Marcador de pie de página 4">
            <a:extLst>
              <a:ext uri="{FF2B5EF4-FFF2-40B4-BE49-F238E27FC236}">
                <a16:creationId xmlns:a16="http://schemas.microsoft.com/office/drawing/2014/main" id="{5A5A02E1-CB07-7943-ACA2-6FF8387D32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2BC7A9-2B5F-1841-91C8-9460E3E551A3}"/>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71147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B25968F-984F-8BF4-4FF0-2432A9923E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7833" y="317431"/>
            <a:ext cx="811391" cy="790587"/>
          </a:xfrm>
          <a:prstGeom prst="rect">
            <a:avLst/>
          </a:prstGeom>
        </p:spPr>
      </p:pic>
    </p:spTree>
    <p:extLst>
      <p:ext uri="{BB962C8B-B14F-4D97-AF65-F5344CB8AC3E}">
        <p14:creationId xmlns:p14="http://schemas.microsoft.com/office/powerpoint/2010/main" val="324682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11DF48-6A7C-3349-8650-2AA87E5D5E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D61C96-3D9F-F745-A812-5EC81CEB48F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3F61D3C-242D-F544-9883-3EEF515CE808}"/>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5" name="Marcador de pie de página 4">
            <a:extLst>
              <a:ext uri="{FF2B5EF4-FFF2-40B4-BE49-F238E27FC236}">
                <a16:creationId xmlns:a16="http://schemas.microsoft.com/office/drawing/2014/main" id="{CCAB2518-6961-A143-A5EE-C5606EBA48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6FEAD3-1533-7A45-8011-C0C84A1DCD46}"/>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338162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EDE1298D-A4F7-F1E4-F1B3-3D2F5117E0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69B39820-C822-5D71-439D-76D8E95C16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54859" y="303050"/>
            <a:ext cx="855785" cy="833982"/>
          </a:xfrm>
          <a:prstGeom prst="rect">
            <a:avLst/>
          </a:prstGeom>
        </p:spPr>
      </p:pic>
    </p:spTree>
    <p:extLst>
      <p:ext uri="{BB962C8B-B14F-4D97-AF65-F5344CB8AC3E}">
        <p14:creationId xmlns:p14="http://schemas.microsoft.com/office/powerpoint/2010/main" val="337036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E09D5-8681-04F4-0AD1-7206C3FF51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EB62C8D-42BE-8DF8-DDA7-6DDCB2389C42}"/>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4" name="Marcador de pie de página 3">
            <a:extLst>
              <a:ext uri="{FF2B5EF4-FFF2-40B4-BE49-F238E27FC236}">
                <a16:creationId xmlns:a16="http://schemas.microsoft.com/office/drawing/2014/main" id="{19F9D5C3-AD35-C818-D069-AB2D8EBBEEF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106A169-E84D-2DE1-E7CC-7058F9C00ADE}"/>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314565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7DFF890D-F3AC-9928-32A3-F179DB21A0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494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17F6C-CDBB-234C-B00B-255C60E5483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9743F10-0075-0F47-A0C2-0071CB2B384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B4C6E2-1F45-C54F-A384-6BA60BB5E5E7}"/>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5" name="Marcador de pie de página 4">
            <a:extLst>
              <a:ext uri="{FF2B5EF4-FFF2-40B4-BE49-F238E27FC236}">
                <a16:creationId xmlns:a16="http://schemas.microsoft.com/office/drawing/2014/main" id="{EF44B0E8-9C87-6C41-96F5-6419B50005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D08979-815A-D443-B424-FB031F975D72}"/>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64220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B3E04-413C-394A-94BD-6FD1D56E17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2E8DEAC-948A-0F4A-9098-1EA5A30BE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F0E9B39-9659-7747-851C-17A0C73C8B12}"/>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5" name="Marcador de pie de página 4">
            <a:extLst>
              <a:ext uri="{FF2B5EF4-FFF2-40B4-BE49-F238E27FC236}">
                <a16:creationId xmlns:a16="http://schemas.microsoft.com/office/drawing/2014/main" id="{5990AE33-28EE-274E-8E15-02A1474831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A1D99B-0619-1847-8509-03589920E86F}"/>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130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119BB-39AA-4B48-BB60-3EE344FF24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8E8365F-8201-9D4B-85A4-E53E8819A8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674364B-4945-0A4D-A279-35519E3F46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868BFB1-0C38-A141-AB7B-22CD10FF3F3D}"/>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6" name="Marcador de pie de página 5">
            <a:extLst>
              <a:ext uri="{FF2B5EF4-FFF2-40B4-BE49-F238E27FC236}">
                <a16:creationId xmlns:a16="http://schemas.microsoft.com/office/drawing/2014/main" id="{9FF6516E-C104-3E4A-BC0F-DC137BD98C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C08597-16B2-3B42-B59A-8815DD747357}"/>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14254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4272C-3F8B-AF4A-82BE-E5BE9107D7B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4B8DA00-E62A-A54E-BC50-AEBAAF251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E9F7D8-1A62-544F-A4E2-23A591854BA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1895FC1-5F27-B640-81B9-33366BECB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0D0329-F1AE-FE44-A7B4-B16B429A0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A80CE19-B065-6E4F-A207-999BBF94CA15}"/>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8" name="Marcador de pie de página 7">
            <a:extLst>
              <a:ext uri="{FF2B5EF4-FFF2-40B4-BE49-F238E27FC236}">
                <a16:creationId xmlns:a16="http://schemas.microsoft.com/office/drawing/2014/main" id="{299C46BF-4920-E443-B109-668969C5EB8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417FDA-D0D0-AD4C-9F49-6FFEC4BC64C3}"/>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1695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92FB5-1F0C-DE4B-8A05-DE0792814E4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AF7F14C-AA7D-3049-A400-4AC6EED53745}"/>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4" name="Marcador de pie de página 3">
            <a:extLst>
              <a:ext uri="{FF2B5EF4-FFF2-40B4-BE49-F238E27FC236}">
                <a16:creationId xmlns:a16="http://schemas.microsoft.com/office/drawing/2014/main" id="{E746EF7E-3912-BF43-BEB6-49819D4EEF2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BD767C9-209C-E54C-90E7-5176E4464B89}"/>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8228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E92712-14E7-954C-8C23-33CD3DBD715B}"/>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3" name="Marcador de pie de página 2">
            <a:extLst>
              <a:ext uri="{FF2B5EF4-FFF2-40B4-BE49-F238E27FC236}">
                <a16:creationId xmlns:a16="http://schemas.microsoft.com/office/drawing/2014/main" id="{FD7BCE5F-F417-1247-9F26-F4B71346851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0B4FC7D-A6BA-0840-87AD-C71B1896B98D}"/>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54162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2BE35-F0B5-DA4A-BE9E-AACFF26FF1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E62C38B-5384-914E-829A-352266F70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79E434B-6E01-8148-AB00-051DDD402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3E8B8D-7A8A-794B-83A8-6920142BBBD1}"/>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6" name="Marcador de pie de página 5">
            <a:extLst>
              <a:ext uri="{FF2B5EF4-FFF2-40B4-BE49-F238E27FC236}">
                <a16:creationId xmlns:a16="http://schemas.microsoft.com/office/drawing/2014/main" id="{582F34C9-1A26-0B41-8AE3-21E599CC561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82100B2-B969-0340-BEE2-F5FE05353DFA}"/>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36971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DFDE3-8BDA-6F45-A442-3C2913AE52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08B3433-597C-7E43-A088-A50E44343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20DB791-C948-D149-A74A-0C0DFCA0B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5138C-C370-6E42-902A-0DD2F4F614AE}"/>
              </a:ext>
            </a:extLst>
          </p:cNvPr>
          <p:cNvSpPr>
            <a:spLocks noGrp="1"/>
          </p:cNvSpPr>
          <p:nvPr>
            <p:ph type="dt" sz="half" idx="10"/>
          </p:nvPr>
        </p:nvSpPr>
        <p:spPr/>
        <p:txBody>
          <a:bodyPr/>
          <a:lstStyle/>
          <a:p>
            <a:fld id="{BD986248-06F7-A441-A47A-264EBD310E11}" type="datetimeFigureOut">
              <a:rPr lang="es-CO" smtClean="0"/>
              <a:t>21/01/2024</a:t>
            </a:fld>
            <a:endParaRPr lang="es-CO"/>
          </a:p>
        </p:txBody>
      </p:sp>
      <p:sp>
        <p:nvSpPr>
          <p:cNvPr id="6" name="Marcador de pie de página 5">
            <a:extLst>
              <a:ext uri="{FF2B5EF4-FFF2-40B4-BE49-F238E27FC236}">
                <a16:creationId xmlns:a16="http://schemas.microsoft.com/office/drawing/2014/main" id="{9A61561C-CA9F-0943-8A3E-60233368C6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7B72CA4-FB9F-FB4B-8159-119C3846C3CB}"/>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06950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EFFBE1-33C9-1D48-A916-7535B68EC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778E02A-26CF-6C46-A280-67C4AA055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E7CDF9-2DDE-C04D-A9B9-78F138A1C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86248-06F7-A441-A47A-264EBD310E11}" type="datetimeFigureOut">
              <a:rPr lang="es-CO" smtClean="0"/>
              <a:t>21/01/2024</a:t>
            </a:fld>
            <a:endParaRPr lang="es-CO"/>
          </a:p>
        </p:txBody>
      </p:sp>
      <p:sp>
        <p:nvSpPr>
          <p:cNvPr id="5" name="Marcador de pie de página 4">
            <a:extLst>
              <a:ext uri="{FF2B5EF4-FFF2-40B4-BE49-F238E27FC236}">
                <a16:creationId xmlns:a16="http://schemas.microsoft.com/office/drawing/2014/main" id="{767570B4-267C-034E-B58B-04C03C9E5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041693D-7DB1-1144-97E3-85753EC9A0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15DF6-230E-2E43-B847-68755106EC6D}" type="slidenum">
              <a:rPr lang="es-CO" smtClean="0"/>
              <a:t>‹Nº›</a:t>
            </a:fld>
            <a:endParaRPr lang="es-CO"/>
          </a:p>
        </p:txBody>
      </p:sp>
    </p:spTree>
    <p:extLst>
      <p:ext uri="{BB962C8B-B14F-4D97-AF65-F5344CB8AC3E}">
        <p14:creationId xmlns:p14="http://schemas.microsoft.com/office/powerpoint/2010/main" val="306260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3" r:id="rId13"/>
    <p:sldLayoutId id="2147483675" r:id="rId14"/>
    <p:sldLayoutId id="214748367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anestesiar.org/2014/con-poco-afinamos-mucho-el-tamano-muestral-en-las-encuestas-2/" TargetMode="External"/><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guiasbus.us.es/altmetrics/ventajas" TargetMode="External"/><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hyperlink" Target="http://commons.wikimedia.org/wiki/File:RedX.svg"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literaturashispanicasuam.blogspot.com/2015/11/seminario-como-iniciar-un-trabajo-de.html" TargetMode="External"/><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gesvin.wordpress.com/2018/02/08/la-observacion-como-tecnica-para-evaluar-en-el-aula-articulo/" TargetMode="External"/><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mgolfredo.blogspot.com/2014/06/elicitacion-de-requisitos.html" TargetMode="External"/><Relationship Id="rId2" Type="http://schemas.openxmlformats.org/officeDocument/2006/relationships/hyperlink" Target="https://repositorio.utp.edu.co/server/api/core/bitstreams/b9372a81-dc51-4553-8020-e945fbe7f89b/content" TargetMode="External"/><Relationship Id="rId1" Type="http://schemas.openxmlformats.org/officeDocument/2006/relationships/slideLayout" Target="../slideLayouts/slideLayout14.xml"/><Relationship Id="rId5" Type="http://schemas.openxmlformats.org/officeDocument/2006/relationships/hyperlink" Target="http://www.lsi.us.es/docencia/get.php?id=2006" TargetMode="External"/><Relationship Id="rId4" Type="http://schemas.openxmlformats.org/officeDocument/2006/relationships/hyperlink" Target="https://www.youtube.com/watch?v=D_ltPN5Akvo"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epartamentos.iesbarriodebilbao.es/fol/la-entrevista-de-trabajo/" TargetMode="External"/><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www.pcihispano.com/documentacion-de-soporte-para-pci-dss-listado-maestro-de-documentacion/"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folblogg.blogspot.com/2014/05/guion-para-una-entrevista-de-trabajo.html" TargetMode="External"/><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127039" y="2454855"/>
            <a:ext cx="9831905" cy="1754326"/>
          </a:xfrm>
          <a:prstGeom prst="rect">
            <a:avLst/>
          </a:prstGeom>
          <a:noFill/>
        </p:spPr>
        <p:txBody>
          <a:bodyPr wrap="square" rtlCol="0">
            <a:spAutoFit/>
          </a:bodyPr>
          <a:lstStyle/>
          <a:p>
            <a:r>
              <a:rPr lang="es-ES" sz="5400" b="1" dirty="0">
                <a:solidFill>
                  <a:schemeClr val="tx1">
                    <a:lumMod val="75000"/>
                    <a:lumOff val="25000"/>
                  </a:schemeClr>
                </a:solidFill>
                <a:latin typeface="Work Sans" pitchFamily="2" charset="77"/>
              </a:rPr>
              <a:t>TÉCNICAS DE ELICITACIÓN DE REQUISITOS</a:t>
            </a:r>
            <a:endParaRPr lang="es-ES" sz="4000" b="1" dirty="0">
              <a:solidFill>
                <a:schemeClr val="tx1">
                  <a:lumMod val="75000"/>
                  <a:lumOff val="25000"/>
                </a:schemeClr>
              </a:solidFill>
              <a:latin typeface="Work Sans" pitchFamily="2" charset="77"/>
            </a:endParaRPr>
          </a:p>
        </p:txBody>
      </p:sp>
    </p:spTree>
    <p:extLst>
      <p:ext uri="{BB962C8B-B14F-4D97-AF65-F5344CB8AC3E}">
        <p14:creationId xmlns:p14="http://schemas.microsoft.com/office/powerpoint/2010/main" val="307961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2CAF686-2B1F-2A4A-A0F2-CAE3CF59E65B}"/>
              </a:ext>
            </a:extLst>
          </p:cNvPr>
          <p:cNvSpPr txBox="1">
            <a:spLocks/>
          </p:cNvSpPr>
          <p:nvPr/>
        </p:nvSpPr>
        <p:spPr>
          <a:xfrm>
            <a:off x="199926" y="416689"/>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DOCUMENTACIÓN - </a:t>
            </a:r>
            <a:r>
              <a:rPr lang="es-CO" sz="3200" b="1" dirty="0">
                <a:solidFill>
                  <a:schemeClr val="bg1"/>
                </a:solidFill>
                <a:latin typeface="Work Sans" pitchFamily="2" charset="0"/>
              </a:rPr>
              <a:t>La Entrevista</a:t>
            </a:r>
            <a:endParaRPr lang="es-CO" sz="6600" b="1" dirty="0">
              <a:solidFill>
                <a:schemeClr val="bg1"/>
              </a:solidFill>
              <a:latin typeface="Work Sans" pitchFamily="2" charset="0"/>
            </a:endParaRPr>
          </a:p>
          <a:p>
            <a:pPr algn="just"/>
            <a:endParaRPr lang="es-CO" sz="2800" b="1" dirty="0">
              <a:solidFill>
                <a:schemeClr val="bg1"/>
              </a:solidFill>
              <a:latin typeface="Work Sans" pitchFamily="2" charset="0"/>
            </a:endParaRPr>
          </a:p>
        </p:txBody>
      </p:sp>
      <p:sp>
        <p:nvSpPr>
          <p:cNvPr id="2" name="CuadroTexto 1">
            <a:extLst>
              <a:ext uri="{FF2B5EF4-FFF2-40B4-BE49-F238E27FC236}">
                <a16:creationId xmlns:a16="http://schemas.microsoft.com/office/drawing/2014/main" id="{3CA13DD7-4DEC-EA7A-2DE1-3605C57C96AC}"/>
              </a:ext>
            </a:extLst>
          </p:cNvPr>
          <p:cNvSpPr txBox="1"/>
          <p:nvPr/>
        </p:nvSpPr>
        <p:spPr>
          <a:xfrm>
            <a:off x="478415" y="1878672"/>
            <a:ext cx="4890221" cy="400110"/>
          </a:xfrm>
          <a:prstGeom prst="rect">
            <a:avLst/>
          </a:prstGeom>
          <a:noFill/>
        </p:spPr>
        <p:txBody>
          <a:bodyPr wrap="square" rtlCol="0">
            <a:spAutoFit/>
          </a:bodyPr>
          <a:lstStyle/>
          <a:p>
            <a:r>
              <a:rPr lang="es-CO" sz="2000" b="1" dirty="0">
                <a:solidFill>
                  <a:schemeClr val="bg1"/>
                </a:solidFill>
                <a:latin typeface="Work Sans" pitchFamily="2" charset="0"/>
              </a:rPr>
              <a:t>Pasos para Preparar una Entrevista</a:t>
            </a:r>
          </a:p>
        </p:txBody>
      </p:sp>
      <p:sp>
        <p:nvSpPr>
          <p:cNvPr id="6" name="CuadroTexto 5">
            <a:extLst>
              <a:ext uri="{FF2B5EF4-FFF2-40B4-BE49-F238E27FC236}">
                <a16:creationId xmlns:a16="http://schemas.microsoft.com/office/drawing/2014/main" id="{77D69E7D-9D6F-B89B-E5E9-2D87927B7ABD}"/>
              </a:ext>
            </a:extLst>
          </p:cNvPr>
          <p:cNvSpPr txBox="1"/>
          <p:nvPr/>
        </p:nvSpPr>
        <p:spPr>
          <a:xfrm>
            <a:off x="1226559" y="2548080"/>
            <a:ext cx="9738881" cy="3693319"/>
          </a:xfrm>
          <a:custGeom>
            <a:avLst/>
            <a:gdLst>
              <a:gd name="connsiteX0" fmla="*/ 0 w 9738881"/>
              <a:gd name="connsiteY0" fmla="*/ 0 h 3693319"/>
              <a:gd name="connsiteX1" fmla="*/ 280709 w 9738881"/>
              <a:gd name="connsiteY1" fmla="*/ 0 h 3693319"/>
              <a:gd name="connsiteX2" fmla="*/ 853584 w 9738881"/>
              <a:gd name="connsiteY2" fmla="*/ 0 h 3693319"/>
              <a:gd name="connsiteX3" fmla="*/ 1621237 w 9738881"/>
              <a:gd name="connsiteY3" fmla="*/ 0 h 3693319"/>
              <a:gd name="connsiteX4" fmla="*/ 2096724 w 9738881"/>
              <a:gd name="connsiteY4" fmla="*/ 0 h 3693319"/>
              <a:gd name="connsiteX5" fmla="*/ 2474822 w 9738881"/>
              <a:gd name="connsiteY5" fmla="*/ 0 h 3693319"/>
              <a:gd name="connsiteX6" fmla="*/ 3145086 w 9738881"/>
              <a:gd name="connsiteY6" fmla="*/ 0 h 3693319"/>
              <a:gd name="connsiteX7" fmla="*/ 3815350 w 9738881"/>
              <a:gd name="connsiteY7" fmla="*/ 0 h 3693319"/>
              <a:gd name="connsiteX8" fmla="*/ 4485614 w 9738881"/>
              <a:gd name="connsiteY8" fmla="*/ 0 h 3693319"/>
              <a:gd name="connsiteX9" fmla="*/ 4961101 w 9738881"/>
              <a:gd name="connsiteY9" fmla="*/ 0 h 3693319"/>
              <a:gd name="connsiteX10" fmla="*/ 5436587 w 9738881"/>
              <a:gd name="connsiteY10" fmla="*/ 0 h 3693319"/>
              <a:gd name="connsiteX11" fmla="*/ 6009462 w 9738881"/>
              <a:gd name="connsiteY11" fmla="*/ 0 h 3693319"/>
              <a:gd name="connsiteX12" fmla="*/ 6484949 w 9738881"/>
              <a:gd name="connsiteY12" fmla="*/ 0 h 3693319"/>
              <a:gd name="connsiteX13" fmla="*/ 6765658 w 9738881"/>
              <a:gd name="connsiteY13" fmla="*/ 0 h 3693319"/>
              <a:gd name="connsiteX14" fmla="*/ 7533311 w 9738881"/>
              <a:gd name="connsiteY14" fmla="*/ 0 h 3693319"/>
              <a:gd name="connsiteX15" fmla="*/ 8300964 w 9738881"/>
              <a:gd name="connsiteY15" fmla="*/ 0 h 3693319"/>
              <a:gd name="connsiteX16" fmla="*/ 8971228 w 9738881"/>
              <a:gd name="connsiteY16" fmla="*/ 0 h 3693319"/>
              <a:gd name="connsiteX17" fmla="*/ 9738881 w 9738881"/>
              <a:gd name="connsiteY17" fmla="*/ 0 h 3693319"/>
              <a:gd name="connsiteX18" fmla="*/ 9738881 w 9738881"/>
              <a:gd name="connsiteY18" fmla="*/ 416817 h 3693319"/>
              <a:gd name="connsiteX19" fmla="*/ 9738881 w 9738881"/>
              <a:gd name="connsiteY19" fmla="*/ 944434 h 3693319"/>
              <a:gd name="connsiteX20" fmla="*/ 9738881 w 9738881"/>
              <a:gd name="connsiteY20" fmla="*/ 1398185 h 3693319"/>
              <a:gd name="connsiteX21" fmla="*/ 9738881 w 9738881"/>
              <a:gd name="connsiteY21" fmla="*/ 1815002 h 3693319"/>
              <a:gd name="connsiteX22" fmla="*/ 9738881 w 9738881"/>
              <a:gd name="connsiteY22" fmla="*/ 2268753 h 3693319"/>
              <a:gd name="connsiteX23" fmla="*/ 9738881 w 9738881"/>
              <a:gd name="connsiteY23" fmla="*/ 2722504 h 3693319"/>
              <a:gd name="connsiteX24" fmla="*/ 9738881 w 9738881"/>
              <a:gd name="connsiteY24" fmla="*/ 3139321 h 3693319"/>
              <a:gd name="connsiteX25" fmla="*/ 9738881 w 9738881"/>
              <a:gd name="connsiteY25" fmla="*/ 3693319 h 3693319"/>
              <a:gd name="connsiteX26" fmla="*/ 9068617 w 9738881"/>
              <a:gd name="connsiteY26" fmla="*/ 3693319 h 3693319"/>
              <a:gd name="connsiteX27" fmla="*/ 8300964 w 9738881"/>
              <a:gd name="connsiteY27" fmla="*/ 3693319 h 3693319"/>
              <a:gd name="connsiteX28" fmla="*/ 7825477 w 9738881"/>
              <a:gd name="connsiteY28" fmla="*/ 3693319 h 3693319"/>
              <a:gd name="connsiteX29" fmla="*/ 7544768 w 9738881"/>
              <a:gd name="connsiteY29" fmla="*/ 3693319 h 3693319"/>
              <a:gd name="connsiteX30" fmla="*/ 7264059 w 9738881"/>
              <a:gd name="connsiteY30" fmla="*/ 3693319 h 3693319"/>
              <a:gd name="connsiteX31" fmla="*/ 6885962 w 9738881"/>
              <a:gd name="connsiteY31" fmla="*/ 3693319 h 3693319"/>
              <a:gd name="connsiteX32" fmla="*/ 6215698 w 9738881"/>
              <a:gd name="connsiteY32" fmla="*/ 3693319 h 3693319"/>
              <a:gd name="connsiteX33" fmla="*/ 5837600 w 9738881"/>
              <a:gd name="connsiteY33" fmla="*/ 3693319 h 3693319"/>
              <a:gd name="connsiteX34" fmla="*/ 5459502 w 9738881"/>
              <a:gd name="connsiteY34" fmla="*/ 3693319 h 3693319"/>
              <a:gd name="connsiteX35" fmla="*/ 4691849 w 9738881"/>
              <a:gd name="connsiteY35" fmla="*/ 3693319 h 3693319"/>
              <a:gd name="connsiteX36" fmla="*/ 4118974 w 9738881"/>
              <a:gd name="connsiteY36" fmla="*/ 3693319 h 3693319"/>
              <a:gd name="connsiteX37" fmla="*/ 3546098 w 9738881"/>
              <a:gd name="connsiteY37" fmla="*/ 3693319 h 3693319"/>
              <a:gd name="connsiteX38" fmla="*/ 3168001 w 9738881"/>
              <a:gd name="connsiteY38" fmla="*/ 3693319 h 3693319"/>
              <a:gd name="connsiteX39" fmla="*/ 2400348 w 9738881"/>
              <a:gd name="connsiteY39" fmla="*/ 3693319 h 3693319"/>
              <a:gd name="connsiteX40" fmla="*/ 1924861 w 9738881"/>
              <a:gd name="connsiteY40" fmla="*/ 3693319 h 3693319"/>
              <a:gd name="connsiteX41" fmla="*/ 1157208 w 9738881"/>
              <a:gd name="connsiteY41" fmla="*/ 3693319 h 3693319"/>
              <a:gd name="connsiteX42" fmla="*/ 584333 w 9738881"/>
              <a:gd name="connsiteY42" fmla="*/ 3693319 h 3693319"/>
              <a:gd name="connsiteX43" fmla="*/ 0 w 9738881"/>
              <a:gd name="connsiteY43" fmla="*/ 3693319 h 3693319"/>
              <a:gd name="connsiteX44" fmla="*/ 0 w 9738881"/>
              <a:gd name="connsiteY44" fmla="*/ 3165702 h 3693319"/>
              <a:gd name="connsiteX45" fmla="*/ 0 w 9738881"/>
              <a:gd name="connsiteY45" fmla="*/ 2675018 h 3693319"/>
              <a:gd name="connsiteX46" fmla="*/ 0 w 9738881"/>
              <a:gd name="connsiteY46" fmla="*/ 2184334 h 3693319"/>
              <a:gd name="connsiteX47" fmla="*/ 0 w 9738881"/>
              <a:gd name="connsiteY47" fmla="*/ 1582851 h 3693319"/>
              <a:gd name="connsiteX48" fmla="*/ 0 w 9738881"/>
              <a:gd name="connsiteY48" fmla="*/ 1018301 h 3693319"/>
              <a:gd name="connsiteX49" fmla="*/ 0 w 9738881"/>
              <a:gd name="connsiteY49" fmla="*/ 601483 h 3693319"/>
              <a:gd name="connsiteX50" fmla="*/ 0 w 9738881"/>
              <a:gd name="connsiteY50"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738881" h="3693319" extrusionOk="0">
                <a:moveTo>
                  <a:pt x="0" y="0"/>
                </a:moveTo>
                <a:cubicBezTo>
                  <a:pt x="65326" y="-26027"/>
                  <a:pt x="156765" y="13003"/>
                  <a:pt x="280709" y="0"/>
                </a:cubicBezTo>
                <a:cubicBezTo>
                  <a:pt x="404653" y="-13003"/>
                  <a:pt x="679417" y="61553"/>
                  <a:pt x="853584" y="0"/>
                </a:cubicBezTo>
                <a:cubicBezTo>
                  <a:pt x="1027752" y="-61553"/>
                  <a:pt x="1346657" y="27490"/>
                  <a:pt x="1621237" y="0"/>
                </a:cubicBezTo>
                <a:cubicBezTo>
                  <a:pt x="1895817" y="-27490"/>
                  <a:pt x="1860083" y="28398"/>
                  <a:pt x="2096724" y="0"/>
                </a:cubicBezTo>
                <a:cubicBezTo>
                  <a:pt x="2333365" y="-28398"/>
                  <a:pt x="2353429" y="14836"/>
                  <a:pt x="2474822" y="0"/>
                </a:cubicBezTo>
                <a:cubicBezTo>
                  <a:pt x="2596215" y="-14836"/>
                  <a:pt x="2876131" y="64548"/>
                  <a:pt x="3145086" y="0"/>
                </a:cubicBezTo>
                <a:cubicBezTo>
                  <a:pt x="3414041" y="-64548"/>
                  <a:pt x="3659202" y="9627"/>
                  <a:pt x="3815350" y="0"/>
                </a:cubicBezTo>
                <a:cubicBezTo>
                  <a:pt x="3971498" y="-9627"/>
                  <a:pt x="4290323" y="78511"/>
                  <a:pt x="4485614" y="0"/>
                </a:cubicBezTo>
                <a:cubicBezTo>
                  <a:pt x="4680905" y="-78511"/>
                  <a:pt x="4803604" y="30011"/>
                  <a:pt x="4961101" y="0"/>
                </a:cubicBezTo>
                <a:cubicBezTo>
                  <a:pt x="5118598" y="-30011"/>
                  <a:pt x="5301029" y="3710"/>
                  <a:pt x="5436587" y="0"/>
                </a:cubicBezTo>
                <a:cubicBezTo>
                  <a:pt x="5572145" y="-3710"/>
                  <a:pt x="5796046" y="42847"/>
                  <a:pt x="6009462" y="0"/>
                </a:cubicBezTo>
                <a:cubicBezTo>
                  <a:pt x="6222878" y="-42847"/>
                  <a:pt x="6278469" y="14503"/>
                  <a:pt x="6484949" y="0"/>
                </a:cubicBezTo>
                <a:cubicBezTo>
                  <a:pt x="6691429" y="-14503"/>
                  <a:pt x="6657280" y="11120"/>
                  <a:pt x="6765658" y="0"/>
                </a:cubicBezTo>
                <a:cubicBezTo>
                  <a:pt x="6874036" y="-11120"/>
                  <a:pt x="7200022" y="16378"/>
                  <a:pt x="7533311" y="0"/>
                </a:cubicBezTo>
                <a:cubicBezTo>
                  <a:pt x="7866600" y="-16378"/>
                  <a:pt x="8084812" y="24584"/>
                  <a:pt x="8300964" y="0"/>
                </a:cubicBezTo>
                <a:cubicBezTo>
                  <a:pt x="8517116" y="-24584"/>
                  <a:pt x="8704914" y="24218"/>
                  <a:pt x="8971228" y="0"/>
                </a:cubicBezTo>
                <a:cubicBezTo>
                  <a:pt x="9237542" y="-24218"/>
                  <a:pt x="9475284" y="31225"/>
                  <a:pt x="9738881" y="0"/>
                </a:cubicBezTo>
                <a:cubicBezTo>
                  <a:pt x="9740580" y="183696"/>
                  <a:pt x="9718302" y="279230"/>
                  <a:pt x="9738881" y="416817"/>
                </a:cubicBezTo>
                <a:cubicBezTo>
                  <a:pt x="9759460" y="554404"/>
                  <a:pt x="9733329" y="829049"/>
                  <a:pt x="9738881" y="944434"/>
                </a:cubicBezTo>
                <a:cubicBezTo>
                  <a:pt x="9744433" y="1059819"/>
                  <a:pt x="9715869" y="1234132"/>
                  <a:pt x="9738881" y="1398185"/>
                </a:cubicBezTo>
                <a:cubicBezTo>
                  <a:pt x="9761893" y="1562238"/>
                  <a:pt x="9690745" y="1652257"/>
                  <a:pt x="9738881" y="1815002"/>
                </a:cubicBezTo>
                <a:cubicBezTo>
                  <a:pt x="9787017" y="1977747"/>
                  <a:pt x="9733958" y="2121919"/>
                  <a:pt x="9738881" y="2268753"/>
                </a:cubicBezTo>
                <a:cubicBezTo>
                  <a:pt x="9743804" y="2415587"/>
                  <a:pt x="9696408" y="2519055"/>
                  <a:pt x="9738881" y="2722504"/>
                </a:cubicBezTo>
                <a:cubicBezTo>
                  <a:pt x="9781354" y="2925953"/>
                  <a:pt x="9694498" y="2973532"/>
                  <a:pt x="9738881" y="3139321"/>
                </a:cubicBezTo>
                <a:cubicBezTo>
                  <a:pt x="9783264" y="3305110"/>
                  <a:pt x="9731973" y="3507322"/>
                  <a:pt x="9738881" y="3693319"/>
                </a:cubicBezTo>
                <a:cubicBezTo>
                  <a:pt x="9440950" y="3726823"/>
                  <a:pt x="9260339" y="3662319"/>
                  <a:pt x="9068617" y="3693319"/>
                </a:cubicBezTo>
                <a:cubicBezTo>
                  <a:pt x="8876895" y="3724319"/>
                  <a:pt x="8641599" y="3641162"/>
                  <a:pt x="8300964" y="3693319"/>
                </a:cubicBezTo>
                <a:cubicBezTo>
                  <a:pt x="7960329" y="3745476"/>
                  <a:pt x="7970952" y="3670858"/>
                  <a:pt x="7825477" y="3693319"/>
                </a:cubicBezTo>
                <a:cubicBezTo>
                  <a:pt x="7680002" y="3715780"/>
                  <a:pt x="7632285" y="3677551"/>
                  <a:pt x="7544768" y="3693319"/>
                </a:cubicBezTo>
                <a:cubicBezTo>
                  <a:pt x="7457251" y="3709087"/>
                  <a:pt x="7324264" y="3673453"/>
                  <a:pt x="7264059" y="3693319"/>
                </a:cubicBezTo>
                <a:cubicBezTo>
                  <a:pt x="7203854" y="3713185"/>
                  <a:pt x="6988466" y="3666880"/>
                  <a:pt x="6885962" y="3693319"/>
                </a:cubicBezTo>
                <a:cubicBezTo>
                  <a:pt x="6783458" y="3719758"/>
                  <a:pt x="6422186" y="3655825"/>
                  <a:pt x="6215698" y="3693319"/>
                </a:cubicBezTo>
                <a:cubicBezTo>
                  <a:pt x="6009210" y="3730813"/>
                  <a:pt x="6011564" y="3679982"/>
                  <a:pt x="5837600" y="3693319"/>
                </a:cubicBezTo>
                <a:cubicBezTo>
                  <a:pt x="5663636" y="3706656"/>
                  <a:pt x="5599706" y="3663884"/>
                  <a:pt x="5459502" y="3693319"/>
                </a:cubicBezTo>
                <a:cubicBezTo>
                  <a:pt x="5319298" y="3722754"/>
                  <a:pt x="5043050" y="3639574"/>
                  <a:pt x="4691849" y="3693319"/>
                </a:cubicBezTo>
                <a:cubicBezTo>
                  <a:pt x="4340648" y="3747064"/>
                  <a:pt x="4336881" y="3631603"/>
                  <a:pt x="4118974" y="3693319"/>
                </a:cubicBezTo>
                <a:cubicBezTo>
                  <a:pt x="3901068" y="3755035"/>
                  <a:pt x="3824608" y="3641957"/>
                  <a:pt x="3546098" y="3693319"/>
                </a:cubicBezTo>
                <a:cubicBezTo>
                  <a:pt x="3267588" y="3744681"/>
                  <a:pt x="3326592" y="3676483"/>
                  <a:pt x="3168001" y="3693319"/>
                </a:cubicBezTo>
                <a:cubicBezTo>
                  <a:pt x="3009410" y="3710155"/>
                  <a:pt x="2562333" y="3693047"/>
                  <a:pt x="2400348" y="3693319"/>
                </a:cubicBezTo>
                <a:cubicBezTo>
                  <a:pt x="2238363" y="3693591"/>
                  <a:pt x="2119732" y="3660347"/>
                  <a:pt x="1924861" y="3693319"/>
                </a:cubicBezTo>
                <a:cubicBezTo>
                  <a:pt x="1729990" y="3726291"/>
                  <a:pt x="1486974" y="3677315"/>
                  <a:pt x="1157208" y="3693319"/>
                </a:cubicBezTo>
                <a:cubicBezTo>
                  <a:pt x="827442" y="3709323"/>
                  <a:pt x="817733" y="3680959"/>
                  <a:pt x="584333" y="3693319"/>
                </a:cubicBezTo>
                <a:cubicBezTo>
                  <a:pt x="350933" y="3705679"/>
                  <a:pt x="279465" y="3661611"/>
                  <a:pt x="0" y="3693319"/>
                </a:cubicBezTo>
                <a:cubicBezTo>
                  <a:pt x="-56381" y="3485669"/>
                  <a:pt x="50424" y="3294935"/>
                  <a:pt x="0" y="3165702"/>
                </a:cubicBezTo>
                <a:cubicBezTo>
                  <a:pt x="-50424" y="3036469"/>
                  <a:pt x="42777" y="2821884"/>
                  <a:pt x="0" y="2675018"/>
                </a:cubicBezTo>
                <a:cubicBezTo>
                  <a:pt x="-42777" y="2528152"/>
                  <a:pt x="14016" y="2298424"/>
                  <a:pt x="0" y="2184334"/>
                </a:cubicBezTo>
                <a:cubicBezTo>
                  <a:pt x="-14016" y="2070244"/>
                  <a:pt x="4229" y="1785610"/>
                  <a:pt x="0" y="1582851"/>
                </a:cubicBezTo>
                <a:cubicBezTo>
                  <a:pt x="-4229" y="1380092"/>
                  <a:pt x="15926" y="1200059"/>
                  <a:pt x="0" y="1018301"/>
                </a:cubicBezTo>
                <a:cubicBezTo>
                  <a:pt x="-15926" y="836543"/>
                  <a:pt x="27984" y="731191"/>
                  <a:pt x="0" y="601483"/>
                </a:cubicBezTo>
                <a:cubicBezTo>
                  <a:pt x="-27984" y="471775"/>
                  <a:pt x="53731" y="281900"/>
                  <a:pt x="0" y="0"/>
                </a:cubicBezTo>
                <a:close/>
              </a:path>
            </a:pathLst>
          </a:custGeom>
          <a:noFill/>
          <a:ln w="38100">
            <a:solidFill>
              <a:schemeClr val="accent4">
                <a:lumMod val="60000"/>
                <a:lumOff val="40000"/>
              </a:schemeClr>
            </a:solidFill>
            <a:prstDash val="sysDash"/>
            <a:extLst>
              <a:ext uri="{C807C97D-BFC1-408E-A445-0C87EB9F89A2}">
                <ask:lineSketchStyleProps xmlns:ask="http://schemas.microsoft.com/office/drawing/2018/sketchyshapes" sd="229613261">
                  <a:prstGeom prst="rect">
                    <a:avLst/>
                  </a:prstGeom>
                  <ask:type>
                    <ask:lineSketchScribble/>
                  </ask:type>
                </ask:lineSketchStyleProps>
              </a:ext>
            </a:extLst>
          </a:ln>
        </p:spPr>
        <p:txBody>
          <a:bodyPr wrap="square" rtlCol="0">
            <a:spAutoFit/>
          </a:bodyPr>
          <a:lstStyle/>
          <a:p>
            <a:pPr marL="285750" indent="-285750" algn="just">
              <a:buFont typeface="Arial" panose="020B0604020202020204" pitchFamily="34" charset="0"/>
              <a:buChar char="•"/>
            </a:pPr>
            <a:r>
              <a:rPr lang="es-CO" dirty="0">
                <a:solidFill>
                  <a:schemeClr val="bg1"/>
                </a:solidFill>
                <a:latin typeface="Work Sans" pitchFamily="2" charset="0"/>
              </a:rPr>
              <a:t>Realizar una lista de las personas a quienes se puede entrevistar, recordar que ellos son la clave para obtener la información de la fuente primaria, ellos conocen el funcionamiento de los procesos y aportan la mayor cantidad de información para el proyecto.</a:t>
            </a:r>
          </a:p>
          <a:p>
            <a:pPr algn="just"/>
            <a:endParaRPr lang="es-CO" dirty="0">
              <a:solidFill>
                <a:schemeClr val="bg1"/>
              </a:solidFill>
              <a:latin typeface="Work Sans" pitchFamily="2" charset="0"/>
            </a:endParaRPr>
          </a:p>
          <a:p>
            <a:pPr marL="285750" indent="-285750" algn="just">
              <a:buFont typeface="Arial" panose="020B0604020202020204" pitchFamily="34" charset="0"/>
              <a:buChar char="•"/>
            </a:pPr>
            <a:r>
              <a:rPr lang="es-CO" dirty="0">
                <a:solidFill>
                  <a:schemeClr val="bg1"/>
                </a:solidFill>
                <a:latin typeface="Work Sans" pitchFamily="2" charset="0"/>
              </a:rPr>
              <a:t>Antes de realizar la entrevista es necesario que se preparen a los entrevistados, para ello se pueden llamar por teléfono, enviarles un correo electrónico, para que estén preparados, si la entrevista es muy estructurada enviar el cuestionario con anticipación para que esté preparado para las respuestas.</a:t>
            </a:r>
          </a:p>
          <a:p>
            <a:pPr algn="just"/>
            <a:endParaRPr lang="es-CO" dirty="0">
              <a:solidFill>
                <a:schemeClr val="bg1"/>
              </a:solidFill>
              <a:latin typeface="Work Sans" pitchFamily="2" charset="0"/>
            </a:endParaRPr>
          </a:p>
          <a:p>
            <a:pPr marL="266700" lvl="1" algn="just"/>
            <a:r>
              <a:rPr lang="es-CO" dirty="0">
                <a:solidFill>
                  <a:schemeClr val="bg1"/>
                </a:solidFill>
                <a:latin typeface="Work Sans" pitchFamily="2" charset="0"/>
              </a:rPr>
              <a:t>Recordar que cuando se realiza una entrevista se deben cumplir varios objetivos (crear confianza y observar el sitio de trabajo) por lo tanto no es recomendable que la entrevista se realice por correo.</a:t>
            </a:r>
          </a:p>
        </p:txBody>
      </p:sp>
    </p:spTree>
    <p:extLst>
      <p:ext uri="{BB962C8B-B14F-4D97-AF65-F5344CB8AC3E}">
        <p14:creationId xmlns:p14="http://schemas.microsoft.com/office/powerpoint/2010/main" val="228051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1D880-FC17-3789-2435-5FF7492EABD6}"/>
              </a:ext>
            </a:extLst>
          </p:cNvPr>
          <p:cNvSpPr>
            <a:spLocks noGrp="1"/>
          </p:cNvSpPr>
          <p:nvPr>
            <p:ph type="title"/>
          </p:nvPr>
        </p:nvSpPr>
        <p:spPr>
          <a:xfrm>
            <a:off x="393891" y="125295"/>
            <a:ext cx="10515600" cy="1325563"/>
          </a:xfrm>
        </p:spPr>
        <p:txBody>
          <a:bodyPr>
            <a:normAutofit fontScale="90000"/>
          </a:bodyPr>
          <a:lstStyle/>
          <a:p>
            <a:r>
              <a:rPr lang="es-CO" sz="4900" b="1" dirty="0">
                <a:solidFill>
                  <a:schemeClr val="bg1"/>
                </a:solidFill>
                <a:latin typeface="Work Sans" pitchFamily="2" charset="0"/>
              </a:rPr>
              <a:t>TÉCNICA CENTRADA EN LA DOCUMENTACIÓN - </a:t>
            </a:r>
            <a:r>
              <a:rPr lang="es-CO" sz="3600" b="1" dirty="0">
                <a:solidFill>
                  <a:schemeClr val="bg1"/>
                </a:solidFill>
                <a:latin typeface="Work Sans" pitchFamily="2" charset="0"/>
              </a:rPr>
              <a:t>La Entrevista</a:t>
            </a:r>
          </a:p>
        </p:txBody>
      </p:sp>
      <p:sp>
        <p:nvSpPr>
          <p:cNvPr id="4" name="CuadroTexto 3">
            <a:extLst>
              <a:ext uri="{FF2B5EF4-FFF2-40B4-BE49-F238E27FC236}">
                <a16:creationId xmlns:a16="http://schemas.microsoft.com/office/drawing/2014/main" id="{91A878CE-3DA0-53A6-23F9-A5B2715F9668}"/>
              </a:ext>
            </a:extLst>
          </p:cNvPr>
          <p:cNvSpPr txBox="1"/>
          <p:nvPr/>
        </p:nvSpPr>
        <p:spPr>
          <a:xfrm>
            <a:off x="868508" y="1830503"/>
            <a:ext cx="4176711" cy="400110"/>
          </a:xfrm>
          <a:prstGeom prst="rect">
            <a:avLst/>
          </a:prstGeom>
          <a:noFill/>
        </p:spPr>
        <p:txBody>
          <a:bodyPr wrap="square" rtlCol="0">
            <a:spAutoFit/>
          </a:bodyPr>
          <a:lstStyle/>
          <a:p>
            <a:r>
              <a:rPr lang="es-CO" sz="2000" b="1" dirty="0">
                <a:latin typeface="Work Sans" pitchFamily="2" charset="0"/>
              </a:rPr>
              <a:t>Tipos de Preguntas:</a:t>
            </a:r>
          </a:p>
        </p:txBody>
      </p:sp>
      <p:pic>
        <p:nvPicPr>
          <p:cNvPr id="5" name="Imagen 4">
            <a:extLst>
              <a:ext uri="{FF2B5EF4-FFF2-40B4-BE49-F238E27FC236}">
                <a16:creationId xmlns:a16="http://schemas.microsoft.com/office/drawing/2014/main" id="{47E99E59-DE66-F4B7-298B-4E512D5D9496}"/>
              </a:ext>
            </a:extLst>
          </p:cNvPr>
          <p:cNvPicPr>
            <a:picLocks noChangeAspect="1"/>
          </p:cNvPicPr>
          <p:nvPr/>
        </p:nvPicPr>
        <p:blipFill rotWithShape="1">
          <a:blip r:embed="rId2"/>
          <a:srcRect l="24948" t="39445" r="29375" b="30740"/>
          <a:stretch/>
        </p:blipFill>
        <p:spPr>
          <a:xfrm>
            <a:off x="1837027" y="2550998"/>
            <a:ext cx="8617474" cy="3164001"/>
          </a:xfrm>
          <a:prstGeom prst="rect">
            <a:avLst/>
          </a:prstGeom>
        </p:spPr>
      </p:pic>
    </p:spTree>
    <p:extLst>
      <p:ext uri="{BB962C8B-B14F-4D97-AF65-F5344CB8AC3E}">
        <p14:creationId xmlns:p14="http://schemas.microsoft.com/office/powerpoint/2010/main" val="321271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0E5D92-DEF2-96E2-6FA1-17FE49D62E1F}"/>
              </a:ext>
            </a:extLst>
          </p:cNvPr>
          <p:cNvSpPr txBox="1">
            <a:spLocks/>
          </p:cNvSpPr>
          <p:nvPr/>
        </p:nvSpPr>
        <p:spPr>
          <a:xfrm>
            <a:off x="594078" y="329607"/>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 - </a:t>
            </a:r>
            <a:r>
              <a:rPr lang="es-CO" sz="3200" b="1" dirty="0">
                <a:solidFill>
                  <a:srgbClr val="009900"/>
                </a:solidFill>
                <a:latin typeface="Work Sans" pitchFamily="2" charset="0"/>
              </a:rPr>
              <a:t>La Entrevista</a:t>
            </a:r>
          </a:p>
        </p:txBody>
      </p:sp>
      <p:sp>
        <p:nvSpPr>
          <p:cNvPr id="5" name="CuadroTexto 4">
            <a:extLst>
              <a:ext uri="{FF2B5EF4-FFF2-40B4-BE49-F238E27FC236}">
                <a16:creationId xmlns:a16="http://schemas.microsoft.com/office/drawing/2014/main" id="{9A5900BB-A78B-994C-851A-BAF242DF4CAC}"/>
              </a:ext>
            </a:extLst>
          </p:cNvPr>
          <p:cNvSpPr txBox="1"/>
          <p:nvPr/>
        </p:nvSpPr>
        <p:spPr>
          <a:xfrm>
            <a:off x="1072430" y="1952616"/>
            <a:ext cx="4176711" cy="461665"/>
          </a:xfrm>
          <a:prstGeom prst="rect">
            <a:avLst/>
          </a:prstGeom>
          <a:noFill/>
        </p:spPr>
        <p:txBody>
          <a:bodyPr wrap="square" rtlCol="0">
            <a:spAutoFit/>
          </a:bodyPr>
          <a:lstStyle/>
          <a:p>
            <a:r>
              <a:rPr lang="es-CO" sz="2400" b="1" dirty="0">
                <a:latin typeface="Work Sans" pitchFamily="2" charset="0"/>
              </a:rPr>
              <a:t>Tipos de Preguntas:</a:t>
            </a:r>
          </a:p>
        </p:txBody>
      </p:sp>
      <p:pic>
        <p:nvPicPr>
          <p:cNvPr id="6" name="Imagen 5">
            <a:extLst>
              <a:ext uri="{FF2B5EF4-FFF2-40B4-BE49-F238E27FC236}">
                <a16:creationId xmlns:a16="http://schemas.microsoft.com/office/drawing/2014/main" id="{B32ABF7C-8924-6291-92FE-61B8F34C6DBA}"/>
              </a:ext>
            </a:extLst>
          </p:cNvPr>
          <p:cNvPicPr>
            <a:picLocks noChangeAspect="1"/>
          </p:cNvPicPr>
          <p:nvPr/>
        </p:nvPicPr>
        <p:blipFill rotWithShape="1">
          <a:blip r:embed="rId2"/>
          <a:srcRect l="32969" t="37870" r="38333" b="11852"/>
          <a:stretch/>
        </p:blipFill>
        <p:spPr>
          <a:xfrm>
            <a:off x="4759902" y="2183448"/>
            <a:ext cx="4176711" cy="4116070"/>
          </a:xfrm>
          <a:prstGeom prst="rect">
            <a:avLst/>
          </a:prstGeom>
        </p:spPr>
      </p:pic>
      <p:pic>
        <p:nvPicPr>
          <p:cNvPr id="7" name="Imagen 6">
            <a:extLst>
              <a:ext uri="{FF2B5EF4-FFF2-40B4-BE49-F238E27FC236}">
                <a16:creationId xmlns:a16="http://schemas.microsoft.com/office/drawing/2014/main" id="{B6B717FF-DFE9-B600-04DF-25C6FDA8E016}"/>
              </a:ext>
            </a:extLst>
          </p:cNvPr>
          <p:cNvPicPr>
            <a:picLocks noChangeAspect="1"/>
          </p:cNvPicPr>
          <p:nvPr/>
        </p:nvPicPr>
        <p:blipFill rotWithShape="1">
          <a:blip r:embed="rId3"/>
          <a:srcRect l="24948" t="39445" r="57689" b="54735"/>
          <a:stretch/>
        </p:blipFill>
        <p:spPr>
          <a:xfrm>
            <a:off x="1449100" y="2414281"/>
            <a:ext cx="3030631" cy="571374"/>
          </a:xfrm>
          <a:prstGeom prst="rect">
            <a:avLst/>
          </a:prstGeom>
        </p:spPr>
      </p:pic>
    </p:spTree>
    <p:extLst>
      <p:ext uri="{BB962C8B-B14F-4D97-AF65-F5344CB8AC3E}">
        <p14:creationId xmlns:p14="http://schemas.microsoft.com/office/powerpoint/2010/main" val="293914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A7263B2-2A26-4F00-B191-255DDB33C617}"/>
              </a:ext>
            </a:extLst>
          </p:cNvPr>
          <p:cNvSpPr txBox="1">
            <a:spLocks/>
          </p:cNvSpPr>
          <p:nvPr/>
        </p:nvSpPr>
        <p:spPr>
          <a:xfrm>
            <a:off x="483242" y="186757"/>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 - </a:t>
            </a:r>
            <a:r>
              <a:rPr lang="es-CO" sz="3200" b="1" dirty="0">
                <a:solidFill>
                  <a:srgbClr val="009900"/>
                </a:solidFill>
                <a:latin typeface="Work Sans" pitchFamily="2" charset="0"/>
              </a:rPr>
              <a:t>La Entrevista</a:t>
            </a:r>
          </a:p>
        </p:txBody>
      </p:sp>
      <p:sp>
        <p:nvSpPr>
          <p:cNvPr id="7" name="CuadroTexto 6">
            <a:extLst>
              <a:ext uri="{FF2B5EF4-FFF2-40B4-BE49-F238E27FC236}">
                <a16:creationId xmlns:a16="http://schemas.microsoft.com/office/drawing/2014/main" id="{5C41D3A8-8068-4ED9-7B3F-97089AF033E3}"/>
              </a:ext>
            </a:extLst>
          </p:cNvPr>
          <p:cNvSpPr txBox="1"/>
          <p:nvPr/>
        </p:nvSpPr>
        <p:spPr>
          <a:xfrm>
            <a:off x="783216" y="1835090"/>
            <a:ext cx="4176711" cy="461665"/>
          </a:xfrm>
          <a:prstGeom prst="rect">
            <a:avLst/>
          </a:prstGeom>
          <a:noFill/>
        </p:spPr>
        <p:txBody>
          <a:bodyPr wrap="square" rtlCol="0">
            <a:spAutoFit/>
          </a:bodyPr>
          <a:lstStyle/>
          <a:p>
            <a:r>
              <a:rPr lang="es-CO" sz="2400" b="1" dirty="0">
                <a:latin typeface="Work Sans" pitchFamily="2" charset="0"/>
              </a:rPr>
              <a:t>Tipos de Preguntas:</a:t>
            </a:r>
          </a:p>
        </p:txBody>
      </p:sp>
      <p:pic>
        <p:nvPicPr>
          <p:cNvPr id="8" name="Imagen 7">
            <a:extLst>
              <a:ext uri="{FF2B5EF4-FFF2-40B4-BE49-F238E27FC236}">
                <a16:creationId xmlns:a16="http://schemas.microsoft.com/office/drawing/2014/main" id="{71A3585D-6B8F-2320-A52E-1A04D4A46878}"/>
              </a:ext>
            </a:extLst>
          </p:cNvPr>
          <p:cNvPicPr>
            <a:picLocks noChangeAspect="1"/>
          </p:cNvPicPr>
          <p:nvPr/>
        </p:nvPicPr>
        <p:blipFill rotWithShape="1">
          <a:blip r:embed="rId2"/>
          <a:srcRect l="18490" t="23426" r="23281" b="37593"/>
          <a:stretch/>
        </p:blipFill>
        <p:spPr>
          <a:xfrm>
            <a:off x="2126672" y="2619374"/>
            <a:ext cx="8533417" cy="3213390"/>
          </a:xfrm>
          <a:prstGeom prst="rect">
            <a:avLst/>
          </a:prstGeom>
        </p:spPr>
      </p:pic>
    </p:spTree>
    <p:extLst>
      <p:ext uri="{BB962C8B-B14F-4D97-AF65-F5344CB8AC3E}">
        <p14:creationId xmlns:p14="http://schemas.microsoft.com/office/powerpoint/2010/main" val="309403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E25A746-8242-A0DB-9532-ADF456F88B74}"/>
              </a:ext>
            </a:extLst>
          </p:cNvPr>
          <p:cNvSpPr txBox="1">
            <a:spLocks/>
          </p:cNvSpPr>
          <p:nvPr/>
        </p:nvSpPr>
        <p:spPr>
          <a:xfrm>
            <a:off x="179144" y="132488"/>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DOCUMENTACIÓN - </a:t>
            </a:r>
            <a:r>
              <a:rPr lang="es-CO" sz="3200" b="1" dirty="0">
                <a:solidFill>
                  <a:schemeClr val="bg1"/>
                </a:solidFill>
                <a:latin typeface="Work Sans" pitchFamily="2" charset="0"/>
              </a:rPr>
              <a:t>La Entrevista</a:t>
            </a:r>
            <a:endParaRPr lang="es-CO" sz="6600" b="1" dirty="0">
              <a:solidFill>
                <a:schemeClr val="bg1"/>
              </a:solidFill>
              <a:latin typeface="Work Sans" pitchFamily="2" charset="0"/>
            </a:endParaRPr>
          </a:p>
          <a:p>
            <a:pPr algn="just"/>
            <a:endParaRPr lang="es-CO" sz="2800" b="1" dirty="0">
              <a:solidFill>
                <a:schemeClr val="bg1"/>
              </a:solidFill>
              <a:latin typeface="Work Sans" pitchFamily="2" charset="0"/>
            </a:endParaRPr>
          </a:p>
        </p:txBody>
      </p:sp>
      <p:sp>
        <p:nvSpPr>
          <p:cNvPr id="6" name="CuadroTexto 5">
            <a:extLst>
              <a:ext uri="{FF2B5EF4-FFF2-40B4-BE49-F238E27FC236}">
                <a16:creationId xmlns:a16="http://schemas.microsoft.com/office/drawing/2014/main" id="{F0488F1C-0447-E3BE-AD93-3D31D74E082F}"/>
              </a:ext>
            </a:extLst>
          </p:cNvPr>
          <p:cNvSpPr txBox="1"/>
          <p:nvPr/>
        </p:nvSpPr>
        <p:spPr>
          <a:xfrm>
            <a:off x="6337589" y="1680968"/>
            <a:ext cx="4176711" cy="523220"/>
          </a:xfrm>
          <a:prstGeom prst="rect">
            <a:avLst/>
          </a:prstGeom>
          <a:noFill/>
        </p:spPr>
        <p:txBody>
          <a:bodyPr wrap="square" rtlCol="0">
            <a:spAutoFit/>
          </a:bodyPr>
          <a:lstStyle/>
          <a:p>
            <a:r>
              <a:rPr lang="es-CO" sz="2800" b="1" dirty="0">
                <a:latin typeface="Work Sans" pitchFamily="2" charset="0"/>
              </a:rPr>
              <a:t>Tipos de Preguntas:</a:t>
            </a:r>
          </a:p>
        </p:txBody>
      </p:sp>
      <p:pic>
        <p:nvPicPr>
          <p:cNvPr id="7" name="Imagen 6">
            <a:extLst>
              <a:ext uri="{FF2B5EF4-FFF2-40B4-BE49-F238E27FC236}">
                <a16:creationId xmlns:a16="http://schemas.microsoft.com/office/drawing/2014/main" id="{D1DBF011-C23C-DB09-0D58-414E207CD556}"/>
              </a:ext>
            </a:extLst>
          </p:cNvPr>
          <p:cNvPicPr>
            <a:picLocks noChangeAspect="1"/>
          </p:cNvPicPr>
          <p:nvPr/>
        </p:nvPicPr>
        <p:blipFill rotWithShape="1">
          <a:blip r:embed="rId2"/>
          <a:srcRect l="18177" t="27407" r="58281" b="67408"/>
          <a:stretch/>
        </p:blipFill>
        <p:spPr>
          <a:xfrm>
            <a:off x="7017110" y="2960714"/>
            <a:ext cx="3164681" cy="392086"/>
          </a:xfrm>
          <a:prstGeom prst="rect">
            <a:avLst/>
          </a:prstGeom>
        </p:spPr>
      </p:pic>
      <p:pic>
        <p:nvPicPr>
          <p:cNvPr id="11" name="Imagen 10">
            <a:extLst>
              <a:ext uri="{FF2B5EF4-FFF2-40B4-BE49-F238E27FC236}">
                <a16:creationId xmlns:a16="http://schemas.microsoft.com/office/drawing/2014/main" id="{59D2919E-401A-89B1-3ED0-8B37254EF791}"/>
              </a:ext>
            </a:extLst>
          </p:cNvPr>
          <p:cNvPicPr>
            <a:picLocks noChangeAspect="1"/>
          </p:cNvPicPr>
          <p:nvPr/>
        </p:nvPicPr>
        <p:blipFill rotWithShape="1">
          <a:blip r:embed="rId3"/>
          <a:srcRect l="27917" t="23333" r="33333" b="6296"/>
          <a:stretch/>
        </p:blipFill>
        <p:spPr>
          <a:xfrm>
            <a:off x="1919289" y="1942578"/>
            <a:ext cx="4176711" cy="4266569"/>
          </a:xfrm>
          <a:prstGeom prst="rect">
            <a:avLst/>
          </a:prstGeom>
        </p:spPr>
      </p:pic>
    </p:spTree>
    <p:extLst>
      <p:ext uri="{BB962C8B-B14F-4D97-AF65-F5344CB8AC3E}">
        <p14:creationId xmlns:p14="http://schemas.microsoft.com/office/powerpoint/2010/main" val="2826010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3EA16EC-67DA-DC36-2710-AEC79D2B085B}"/>
              </a:ext>
            </a:extLst>
          </p:cNvPr>
          <p:cNvSpPr txBox="1">
            <a:spLocks/>
          </p:cNvSpPr>
          <p:nvPr/>
        </p:nvSpPr>
        <p:spPr>
          <a:xfrm>
            <a:off x="179144" y="132488"/>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DOCUMENTACIÓN - </a:t>
            </a:r>
            <a:r>
              <a:rPr lang="es-CO" sz="3200" b="1" dirty="0">
                <a:solidFill>
                  <a:schemeClr val="bg1"/>
                </a:solidFill>
                <a:latin typeface="Work Sans" pitchFamily="2" charset="0"/>
              </a:rPr>
              <a:t>La Entrevista</a:t>
            </a:r>
            <a:endParaRPr lang="es-CO" sz="6600" b="1" dirty="0">
              <a:solidFill>
                <a:schemeClr val="bg1"/>
              </a:solidFill>
              <a:latin typeface="Work Sans" pitchFamily="2" charset="0"/>
            </a:endParaRPr>
          </a:p>
          <a:p>
            <a:pPr algn="just"/>
            <a:endParaRPr lang="es-CO" sz="2800" b="1" dirty="0">
              <a:solidFill>
                <a:schemeClr val="bg1"/>
              </a:solidFill>
              <a:latin typeface="Work Sans" pitchFamily="2" charset="0"/>
            </a:endParaRPr>
          </a:p>
        </p:txBody>
      </p:sp>
      <p:sp>
        <p:nvSpPr>
          <p:cNvPr id="10" name="CuadroTexto 9">
            <a:extLst>
              <a:ext uri="{FF2B5EF4-FFF2-40B4-BE49-F238E27FC236}">
                <a16:creationId xmlns:a16="http://schemas.microsoft.com/office/drawing/2014/main" id="{7D92B895-FC0E-50C5-8703-429888408D9B}"/>
              </a:ext>
            </a:extLst>
          </p:cNvPr>
          <p:cNvSpPr txBox="1"/>
          <p:nvPr/>
        </p:nvSpPr>
        <p:spPr>
          <a:xfrm>
            <a:off x="563275" y="2063864"/>
            <a:ext cx="4176711" cy="461665"/>
          </a:xfrm>
          <a:prstGeom prst="rect">
            <a:avLst/>
          </a:prstGeom>
          <a:noFill/>
        </p:spPr>
        <p:txBody>
          <a:bodyPr wrap="square" rtlCol="0">
            <a:spAutoFit/>
          </a:bodyPr>
          <a:lstStyle/>
          <a:p>
            <a:r>
              <a:rPr lang="es-CO" sz="2400" b="1" dirty="0">
                <a:latin typeface="Work Sans" pitchFamily="2" charset="0"/>
              </a:rPr>
              <a:t>Tipos de Preguntas:</a:t>
            </a:r>
          </a:p>
        </p:txBody>
      </p:sp>
      <p:pic>
        <p:nvPicPr>
          <p:cNvPr id="11" name="Imagen 10">
            <a:extLst>
              <a:ext uri="{FF2B5EF4-FFF2-40B4-BE49-F238E27FC236}">
                <a16:creationId xmlns:a16="http://schemas.microsoft.com/office/drawing/2014/main" id="{B0F95941-42A0-4543-EB3C-E4B95C8127B8}"/>
              </a:ext>
            </a:extLst>
          </p:cNvPr>
          <p:cNvPicPr>
            <a:picLocks noChangeAspect="1"/>
          </p:cNvPicPr>
          <p:nvPr/>
        </p:nvPicPr>
        <p:blipFill rotWithShape="1">
          <a:blip r:embed="rId2"/>
          <a:srcRect l="18177" t="27407" r="58281" b="67408"/>
          <a:stretch/>
        </p:blipFill>
        <p:spPr>
          <a:xfrm>
            <a:off x="776286" y="3014519"/>
            <a:ext cx="3345441" cy="414481"/>
          </a:xfrm>
          <a:prstGeom prst="rect">
            <a:avLst/>
          </a:prstGeom>
        </p:spPr>
      </p:pic>
      <p:pic>
        <p:nvPicPr>
          <p:cNvPr id="12" name="Imagen 11">
            <a:extLst>
              <a:ext uri="{FF2B5EF4-FFF2-40B4-BE49-F238E27FC236}">
                <a16:creationId xmlns:a16="http://schemas.microsoft.com/office/drawing/2014/main" id="{3DC4A44A-2F4F-C065-AF71-4AF3DE545594}"/>
              </a:ext>
            </a:extLst>
          </p:cNvPr>
          <p:cNvPicPr>
            <a:picLocks noChangeAspect="1"/>
          </p:cNvPicPr>
          <p:nvPr/>
        </p:nvPicPr>
        <p:blipFill rotWithShape="1">
          <a:blip r:embed="rId3"/>
          <a:srcRect l="30677" t="20000" r="35468" b="23333"/>
          <a:stretch/>
        </p:blipFill>
        <p:spPr>
          <a:xfrm>
            <a:off x="5846618" y="1637308"/>
            <a:ext cx="5986462" cy="5005076"/>
          </a:xfrm>
          <a:prstGeom prst="rect">
            <a:avLst/>
          </a:prstGeom>
        </p:spPr>
      </p:pic>
    </p:spTree>
    <p:extLst>
      <p:ext uri="{BB962C8B-B14F-4D97-AF65-F5344CB8AC3E}">
        <p14:creationId xmlns:p14="http://schemas.microsoft.com/office/powerpoint/2010/main" val="68741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2CAF686-2B1F-2A4A-A0F2-CAE3CF59E65B}"/>
              </a:ext>
            </a:extLst>
          </p:cNvPr>
          <p:cNvSpPr txBox="1">
            <a:spLocks/>
          </p:cNvSpPr>
          <p:nvPr/>
        </p:nvSpPr>
        <p:spPr>
          <a:xfrm>
            <a:off x="199926" y="416689"/>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DOCUMENTACIÓN - </a:t>
            </a:r>
            <a:r>
              <a:rPr lang="es-CO" sz="3200" b="1" dirty="0">
                <a:solidFill>
                  <a:schemeClr val="bg1"/>
                </a:solidFill>
                <a:latin typeface="Work Sans" pitchFamily="2" charset="0"/>
              </a:rPr>
              <a:t>La Entrevista</a:t>
            </a:r>
            <a:endParaRPr lang="es-CO" sz="6600" b="1" dirty="0">
              <a:solidFill>
                <a:schemeClr val="bg1"/>
              </a:solidFill>
              <a:latin typeface="Work Sans" pitchFamily="2" charset="0"/>
            </a:endParaRPr>
          </a:p>
          <a:p>
            <a:pPr algn="just"/>
            <a:endParaRPr lang="es-CO" sz="2800" b="1" dirty="0">
              <a:solidFill>
                <a:schemeClr val="bg1"/>
              </a:solidFill>
              <a:latin typeface="Work Sans" pitchFamily="2" charset="0"/>
            </a:endParaRPr>
          </a:p>
        </p:txBody>
      </p:sp>
      <p:sp>
        <p:nvSpPr>
          <p:cNvPr id="4" name="CuadroTexto 3">
            <a:extLst>
              <a:ext uri="{FF2B5EF4-FFF2-40B4-BE49-F238E27FC236}">
                <a16:creationId xmlns:a16="http://schemas.microsoft.com/office/drawing/2014/main" id="{D549660E-8C59-5DD2-D8C0-C4541165544F}"/>
              </a:ext>
            </a:extLst>
          </p:cNvPr>
          <p:cNvSpPr txBox="1"/>
          <p:nvPr/>
        </p:nvSpPr>
        <p:spPr>
          <a:xfrm>
            <a:off x="602673" y="1859682"/>
            <a:ext cx="4176711" cy="400110"/>
          </a:xfrm>
          <a:prstGeom prst="rect">
            <a:avLst/>
          </a:prstGeom>
          <a:noFill/>
        </p:spPr>
        <p:txBody>
          <a:bodyPr wrap="square" rtlCol="0">
            <a:spAutoFit/>
          </a:bodyPr>
          <a:lstStyle/>
          <a:p>
            <a:r>
              <a:rPr lang="es-CO" sz="2000" b="1" dirty="0">
                <a:solidFill>
                  <a:schemeClr val="bg1"/>
                </a:solidFill>
                <a:latin typeface="Work Sans" pitchFamily="2" charset="0"/>
              </a:rPr>
              <a:t>Tipos de Preguntas:</a:t>
            </a:r>
          </a:p>
        </p:txBody>
      </p:sp>
      <p:sp>
        <p:nvSpPr>
          <p:cNvPr id="5" name="CuadroTexto 4">
            <a:extLst>
              <a:ext uri="{FF2B5EF4-FFF2-40B4-BE49-F238E27FC236}">
                <a16:creationId xmlns:a16="http://schemas.microsoft.com/office/drawing/2014/main" id="{0DC7C1BB-65E5-4BF1-45A9-9BB7E3DFE60A}"/>
              </a:ext>
            </a:extLst>
          </p:cNvPr>
          <p:cNvSpPr txBox="1"/>
          <p:nvPr/>
        </p:nvSpPr>
        <p:spPr>
          <a:xfrm>
            <a:off x="908339" y="2468911"/>
            <a:ext cx="4176711" cy="400110"/>
          </a:xfrm>
          <a:prstGeom prst="rect">
            <a:avLst/>
          </a:prstGeom>
          <a:noFill/>
        </p:spPr>
        <p:txBody>
          <a:bodyPr wrap="square" rtlCol="0">
            <a:spAutoFit/>
          </a:bodyPr>
          <a:lstStyle/>
          <a:p>
            <a:r>
              <a:rPr lang="es-CO" sz="2000" b="1" dirty="0">
                <a:solidFill>
                  <a:schemeClr val="accent4">
                    <a:lumMod val="60000"/>
                    <a:lumOff val="40000"/>
                  </a:schemeClr>
                </a:solidFill>
              </a:rPr>
              <a:t>Sondeo</a:t>
            </a:r>
          </a:p>
        </p:txBody>
      </p:sp>
      <p:sp>
        <p:nvSpPr>
          <p:cNvPr id="7" name="CuadroTexto 6">
            <a:extLst>
              <a:ext uri="{FF2B5EF4-FFF2-40B4-BE49-F238E27FC236}">
                <a16:creationId xmlns:a16="http://schemas.microsoft.com/office/drawing/2014/main" id="{27190A77-4609-5F88-F011-A4BC3529CF96}"/>
              </a:ext>
            </a:extLst>
          </p:cNvPr>
          <p:cNvSpPr txBox="1"/>
          <p:nvPr/>
        </p:nvSpPr>
        <p:spPr>
          <a:xfrm>
            <a:off x="1108146" y="3159966"/>
            <a:ext cx="3879490" cy="1938992"/>
          </a:xfrm>
          <a:prstGeom prst="rect">
            <a:avLst/>
          </a:prstGeom>
          <a:noFill/>
        </p:spPr>
        <p:txBody>
          <a:bodyPr wrap="square" rtlCol="0">
            <a:spAutoFit/>
          </a:bodyPr>
          <a:lstStyle/>
          <a:p>
            <a:pPr algn="just"/>
            <a:r>
              <a:rPr lang="es-CO" sz="2000" dirty="0">
                <a:solidFill>
                  <a:schemeClr val="bg1"/>
                </a:solidFill>
                <a:latin typeface="Work Sans" pitchFamily="2" charset="0"/>
              </a:rPr>
              <a:t>Es otro tipo de preguntas que se utiliza para realizar un seguimiento </a:t>
            </a:r>
            <a:r>
              <a:rPr lang="es-CO" sz="2000" dirty="0">
                <a:solidFill>
                  <a:schemeClr val="bg1"/>
                </a:solidFill>
                <a:highlight>
                  <a:srgbClr val="C0C0C0"/>
                </a:highlight>
                <a:latin typeface="Work Sans" pitchFamily="2" charset="0"/>
              </a:rPr>
              <a:t>o completar conceptos</a:t>
            </a:r>
            <a:r>
              <a:rPr lang="es-CO" sz="2000" dirty="0">
                <a:solidFill>
                  <a:schemeClr val="bg1"/>
                </a:solidFill>
                <a:latin typeface="Work Sans" pitchFamily="2" charset="0"/>
              </a:rPr>
              <a:t> o ir más allá de la repuesta inicial. Ejemplos de sondeo:</a:t>
            </a:r>
          </a:p>
        </p:txBody>
      </p:sp>
      <p:graphicFrame>
        <p:nvGraphicFramePr>
          <p:cNvPr id="8" name="Diagrama 7">
            <a:extLst>
              <a:ext uri="{FF2B5EF4-FFF2-40B4-BE49-F238E27FC236}">
                <a16:creationId xmlns:a16="http://schemas.microsoft.com/office/drawing/2014/main" id="{BFAE6DCF-A9E8-D821-D656-C3EBF89076BF}"/>
              </a:ext>
            </a:extLst>
          </p:cNvPr>
          <p:cNvGraphicFramePr/>
          <p:nvPr>
            <p:extLst>
              <p:ext uri="{D42A27DB-BD31-4B8C-83A1-F6EECF244321}">
                <p14:modId xmlns:p14="http://schemas.microsoft.com/office/powerpoint/2010/main" val="2783119348"/>
              </p:ext>
            </p:extLst>
          </p:nvPr>
        </p:nvGraphicFramePr>
        <p:xfrm>
          <a:off x="5845535" y="2377184"/>
          <a:ext cx="5674520" cy="3386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74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A7263B2-2A26-4F00-B191-255DDB33C617}"/>
              </a:ext>
            </a:extLst>
          </p:cNvPr>
          <p:cNvSpPr txBox="1">
            <a:spLocks/>
          </p:cNvSpPr>
          <p:nvPr/>
        </p:nvSpPr>
        <p:spPr>
          <a:xfrm>
            <a:off x="483242" y="186757"/>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 - </a:t>
            </a:r>
            <a:r>
              <a:rPr lang="es-CO" sz="3200" b="1" dirty="0">
                <a:solidFill>
                  <a:srgbClr val="009900"/>
                </a:solidFill>
                <a:latin typeface="Work Sans" pitchFamily="2" charset="0"/>
              </a:rPr>
              <a:t>La Entrevista</a:t>
            </a:r>
          </a:p>
        </p:txBody>
      </p:sp>
      <p:sp>
        <p:nvSpPr>
          <p:cNvPr id="2" name="CuadroTexto 1">
            <a:extLst>
              <a:ext uri="{FF2B5EF4-FFF2-40B4-BE49-F238E27FC236}">
                <a16:creationId xmlns:a16="http://schemas.microsoft.com/office/drawing/2014/main" id="{05D84E24-5910-CE0C-2429-45B508DE28BF}"/>
              </a:ext>
            </a:extLst>
          </p:cNvPr>
          <p:cNvSpPr txBox="1"/>
          <p:nvPr/>
        </p:nvSpPr>
        <p:spPr>
          <a:xfrm>
            <a:off x="745115" y="1736550"/>
            <a:ext cx="5350885" cy="523220"/>
          </a:xfrm>
          <a:prstGeom prst="rect">
            <a:avLst/>
          </a:prstGeom>
          <a:noFill/>
        </p:spPr>
        <p:txBody>
          <a:bodyPr wrap="square" rtlCol="0">
            <a:spAutoFit/>
          </a:bodyPr>
          <a:lstStyle/>
          <a:p>
            <a:r>
              <a:rPr lang="es-CO" sz="2800" b="1" dirty="0">
                <a:latin typeface="Work Sans" pitchFamily="2" charset="0"/>
              </a:rPr>
              <a:t>Informe de la Entrevista</a:t>
            </a:r>
          </a:p>
        </p:txBody>
      </p:sp>
      <p:sp>
        <p:nvSpPr>
          <p:cNvPr id="4" name="CuadroTexto 3">
            <a:extLst>
              <a:ext uri="{FF2B5EF4-FFF2-40B4-BE49-F238E27FC236}">
                <a16:creationId xmlns:a16="http://schemas.microsoft.com/office/drawing/2014/main" id="{9C40B70B-70E1-5D48-F587-35F362D9C69A}"/>
              </a:ext>
            </a:extLst>
          </p:cNvPr>
          <p:cNvSpPr txBox="1"/>
          <p:nvPr/>
        </p:nvSpPr>
        <p:spPr>
          <a:xfrm>
            <a:off x="1642194" y="2649313"/>
            <a:ext cx="9254405" cy="3170099"/>
          </a:xfrm>
          <a:prstGeom prst="rect">
            <a:avLst/>
          </a:prstGeom>
          <a:noFill/>
        </p:spPr>
        <p:txBody>
          <a:bodyPr wrap="square" rtlCol="0">
            <a:spAutoFit/>
          </a:bodyPr>
          <a:lstStyle/>
          <a:p>
            <a:pPr algn="just"/>
            <a:r>
              <a:rPr lang="es-CO" sz="2000" dirty="0">
                <a:latin typeface="Work Sans" pitchFamily="2" charset="0"/>
              </a:rPr>
              <a:t>Ha concluido la primera parte, la información esta recolectada, ahora comienza el trabajo sobre los datos obtenidos. Para escribir el informe debe seguir los siguientes pasos:</a:t>
            </a:r>
          </a:p>
          <a:p>
            <a:pPr algn="just"/>
            <a:endParaRPr lang="es-CO" sz="2000" dirty="0">
              <a:latin typeface="Work Sans" pitchFamily="2" charset="0"/>
            </a:endParaRPr>
          </a:p>
          <a:p>
            <a:pPr marL="285750" indent="-285750" algn="just">
              <a:buFont typeface="Wingdings" panose="05000000000000000000" pitchFamily="2" charset="2"/>
              <a:buChar char="q"/>
            </a:pPr>
            <a:r>
              <a:rPr lang="es-CO" sz="2000" dirty="0">
                <a:latin typeface="Work Sans" pitchFamily="2" charset="0"/>
              </a:rPr>
              <a:t>Escriba un informe inicial tan pronto finalice la entrevista.</a:t>
            </a:r>
          </a:p>
          <a:p>
            <a:pPr marL="285750" indent="-285750" algn="just">
              <a:buFont typeface="Wingdings" panose="05000000000000000000" pitchFamily="2" charset="2"/>
              <a:buChar char="q"/>
            </a:pPr>
            <a:r>
              <a:rPr lang="es-CO" sz="2000" dirty="0">
                <a:latin typeface="Work Sans" pitchFamily="2" charset="0"/>
              </a:rPr>
              <a:t>Elabore un informe más detallado, en donde exprese los puntos de vista del entrevistado y los propios.</a:t>
            </a:r>
          </a:p>
          <a:p>
            <a:pPr marL="285750" indent="-285750" algn="just">
              <a:buFont typeface="Wingdings" panose="05000000000000000000" pitchFamily="2" charset="2"/>
              <a:buChar char="q"/>
            </a:pPr>
            <a:r>
              <a:rPr lang="es-CO" sz="2000" dirty="0">
                <a:latin typeface="Work Sans" pitchFamily="2" charset="0"/>
              </a:rPr>
              <a:t>Revise el informe con el entrevistado en una reunión de seguimiento.</a:t>
            </a:r>
          </a:p>
          <a:p>
            <a:pPr marL="285750" indent="-285750" algn="just">
              <a:buFont typeface="Wingdings" panose="05000000000000000000" pitchFamily="2" charset="2"/>
              <a:buChar char="q"/>
            </a:pPr>
            <a:r>
              <a:rPr lang="es-CO" sz="2000" dirty="0">
                <a:latin typeface="Work Sans" pitchFamily="2" charset="0"/>
              </a:rPr>
              <a:t>No olvide que el informe debe contener normas de presentación de trabajo, ortografía y gramática intachable.</a:t>
            </a:r>
            <a:endParaRPr lang="es-CO" dirty="0">
              <a:latin typeface="Work Sans" pitchFamily="2" charset="0"/>
            </a:endParaRPr>
          </a:p>
        </p:txBody>
      </p:sp>
    </p:spTree>
    <p:extLst>
      <p:ext uri="{BB962C8B-B14F-4D97-AF65-F5344CB8AC3E}">
        <p14:creationId xmlns:p14="http://schemas.microsoft.com/office/powerpoint/2010/main" val="39192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65FDE73-C641-1100-C209-6B5902DCC3EC}"/>
              </a:ext>
            </a:extLst>
          </p:cNvPr>
          <p:cNvSpPr/>
          <p:nvPr/>
        </p:nvSpPr>
        <p:spPr>
          <a:xfrm>
            <a:off x="928869" y="1820554"/>
            <a:ext cx="2939970" cy="347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a:extLst>
              <a:ext uri="{FF2B5EF4-FFF2-40B4-BE49-F238E27FC236}">
                <a16:creationId xmlns:a16="http://schemas.microsoft.com/office/drawing/2014/main" id="{EE37A3CD-1BAC-6175-4755-9AC66A46B6FF}"/>
              </a:ext>
            </a:extLst>
          </p:cNvPr>
          <p:cNvSpPr txBox="1">
            <a:spLocks/>
          </p:cNvSpPr>
          <p:nvPr/>
        </p:nvSpPr>
        <p:spPr>
          <a:xfrm>
            <a:off x="794969" y="336534"/>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a:t>
            </a:r>
            <a:endParaRPr lang="es-CO" sz="3200" b="1" dirty="0">
              <a:solidFill>
                <a:srgbClr val="009900"/>
              </a:solidFill>
              <a:latin typeface="Work Sans" pitchFamily="2" charset="0"/>
            </a:endParaRPr>
          </a:p>
        </p:txBody>
      </p:sp>
      <p:sp>
        <p:nvSpPr>
          <p:cNvPr id="2" name="CuadroTexto 1">
            <a:extLst>
              <a:ext uri="{FF2B5EF4-FFF2-40B4-BE49-F238E27FC236}">
                <a16:creationId xmlns:a16="http://schemas.microsoft.com/office/drawing/2014/main" id="{1BE15EE5-2AB2-A036-5E9B-A8027021F18B}"/>
              </a:ext>
            </a:extLst>
          </p:cNvPr>
          <p:cNvSpPr txBox="1"/>
          <p:nvPr/>
        </p:nvSpPr>
        <p:spPr>
          <a:xfrm>
            <a:off x="928869" y="2456929"/>
            <a:ext cx="2042931" cy="461665"/>
          </a:xfrm>
          <a:prstGeom prst="rect">
            <a:avLst/>
          </a:prstGeom>
          <a:noFill/>
        </p:spPr>
        <p:txBody>
          <a:bodyPr wrap="square" rtlCol="0">
            <a:spAutoFit/>
          </a:bodyPr>
          <a:lstStyle/>
          <a:p>
            <a:r>
              <a:rPr lang="es-CO" sz="2400" b="1" dirty="0">
                <a:latin typeface="Work Sans" pitchFamily="2" charset="0"/>
              </a:rPr>
              <a:t>3.  Encuesta</a:t>
            </a:r>
          </a:p>
        </p:txBody>
      </p:sp>
      <p:sp>
        <p:nvSpPr>
          <p:cNvPr id="3" name="CuadroTexto 2">
            <a:extLst>
              <a:ext uri="{FF2B5EF4-FFF2-40B4-BE49-F238E27FC236}">
                <a16:creationId xmlns:a16="http://schemas.microsoft.com/office/drawing/2014/main" id="{053F31EF-FBC9-A4E1-E518-737BEED2B294}"/>
              </a:ext>
            </a:extLst>
          </p:cNvPr>
          <p:cNvSpPr txBox="1"/>
          <p:nvPr/>
        </p:nvSpPr>
        <p:spPr>
          <a:xfrm>
            <a:off x="1622199" y="3043600"/>
            <a:ext cx="7494092" cy="3046988"/>
          </a:xfrm>
          <a:prstGeom prst="rect">
            <a:avLst/>
          </a:prstGeom>
          <a:noFill/>
        </p:spPr>
        <p:txBody>
          <a:bodyPr wrap="square" rtlCol="0">
            <a:spAutoFit/>
          </a:bodyPr>
          <a:lstStyle/>
          <a:p>
            <a:pPr algn="just"/>
            <a:r>
              <a:rPr lang="es-CO" sz="1600" dirty="0">
                <a:latin typeface="Work Sans" pitchFamily="2" charset="0"/>
              </a:rPr>
              <a:t>Son un conjunto de preguntas tipificadas dirigidas a una muestra representativa, para averiguar estados de opinión o diversas cuestiones de hecho.</a:t>
            </a:r>
          </a:p>
          <a:p>
            <a:pPr algn="just"/>
            <a:endParaRPr lang="es-CO" sz="1600" dirty="0">
              <a:latin typeface="Work Sans" pitchFamily="2" charset="0"/>
            </a:endParaRPr>
          </a:p>
          <a:p>
            <a:pPr algn="just"/>
            <a:r>
              <a:rPr lang="es-CO" sz="1600" dirty="0">
                <a:latin typeface="Work Sans" pitchFamily="2" charset="0"/>
              </a:rPr>
              <a:t>Las encuestas permiten: cuantificar lo que se encontró durante las entrevistas, determinar que tan difundido está el sentimiento expresado durante una entrevista, encuestar a un grupo grande de usuarios, o a un grupo usuarios que están separados geográficamente.</a:t>
            </a:r>
          </a:p>
          <a:p>
            <a:pPr algn="just"/>
            <a:endParaRPr lang="es-CO" sz="1600" dirty="0">
              <a:latin typeface="Work Sans" pitchFamily="2" charset="0"/>
            </a:endParaRPr>
          </a:p>
          <a:p>
            <a:pPr algn="just"/>
            <a:r>
              <a:rPr lang="es-CO" sz="1600" b="1" dirty="0">
                <a:latin typeface="Work Sans" pitchFamily="2" charset="0"/>
              </a:rPr>
              <a:t>Nota:</a:t>
            </a:r>
          </a:p>
          <a:p>
            <a:pPr marL="285750" indent="-285750" algn="just">
              <a:buFont typeface="Arial" panose="020B0604020202020204" pitchFamily="34" charset="0"/>
              <a:buChar char="•"/>
            </a:pPr>
            <a:r>
              <a:rPr lang="es-CO" sz="1600" b="1" i="1" dirty="0">
                <a:solidFill>
                  <a:srgbClr val="00CC66"/>
                </a:solidFill>
                <a:latin typeface="Work Sans" pitchFamily="2" charset="0"/>
              </a:rPr>
              <a:t>Técnica:  </a:t>
            </a:r>
            <a:r>
              <a:rPr lang="es-CO" sz="1600" i="1" dirty="0">
                <a:latin typeface="Work Sans" pitchFamily="2" charset="0"/>
              </a:rPr>
              <a:t>Encuesta</a:t>
            </a:r>
          </a:p>
          <a:p>
            <a:pPr marL="285750" indent="-285750" algn="just">
              <a:buFont typeface="Arial" panose="020B0604020202020204" pitchFamily="34" charset="0"/>
              <a:buChar char="•"/>
            </a:pPr>
            <a:r>
              <a:rPr lang="es-CO" sz="1600" b="1" i="1" dirty="0">
                <a:solidFill>
                  <a:srgbClr val="0000FF"/>
                </a:solidFill>
                <a:latin typeface="Work Sans" pitchFamily="2" charset="0"/>
              </a:rPr>
              <a:t>Instrumento:  </a:t>
            </a:r>
            <a:r>
              <a:rPr lang="es-CO" sz="1600" i="1" dirty="0">
                <a:latin typeface="Work Sans" pitchFamily="2" charset="0"/>
              </a:rPr>
              <a:t>Cuestionario</a:t>
            </a:r>
          </a:p>
        </p:txBody>
      </p:sp>
      <p:pic>
        <p:nvPicPr>
          <p:cNvPr id="7" name="Imagen 6">
            <a:extLst>
              <a:ext uri="{FF2B5EF4-FFF2-40B4-BE49-F238E27FC236}">
                <a16:creationId xmlns:a16="http://schemas.microsoft.com/office/drawing/2014/main" id="{D1C04AF1-E85C-54A8-EFA0-712703C462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37124" y="3491345"/>
            <a:ext cx="1932709" cy="1932709"/>
          </a:xfrm>
          <a:prstGeom prst="rect">
            <a:avLst/>
          </a:prstGeom>
        </p:spPr>
      </p:pic>
    </p:spTree>
    <p:extLst>
      <p:ext uri="{BB962C8B-B14F-4D97-AF65-F5344CB8AC3E}">
        <p14:creationId xmlns:p14="http://schemas.microsoft.com/office/powerpoint/2010/main" val="244650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3EA16EC-67DA-DC36-2710-AEC79D2B085B}"/>
              </a:ext>
            </a:extLst>
          </p:cNvPr>
          <p:cNvSpPr txBox="1">
            <a:spLocks/>
          </p:cNvSpPr>
          <p:nvPr/>
        </p:nvSpPr>
        <p:spPr>
          <a:xfrm>
            <a:off x="179144" y="132488"/>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DOCUMENTACIÓN - </a:t>
            </a:r>
            <a:r>
              <a:rPr lang="es-CO" sz="3200" b="1" dirty="0">
                <a:solidFill>
                  <a:schemeClr val="bg1"/>
                </a:solidFill>
                <a:latin typeface="Work Sans" pitchFamily="2" charset="0"/>
              </a:rPr>
              <a:t>La Encuesta</a:t>
            </a:r>
            <a:endParaRPr lang="es-CO" sz="6600" b="1" dirty="0">
              <a:solidFill>
                <a:schemeClr val="bg1"/>
              </a:solidFill>
              <a:latin typeface="Work Sans" pitchFamily="2" charset="0"/>
            </a:endParaRPr>
          </a:p>
          <a:p>
            <a:pPr algn="just"/>
            <a:endParaRPr lang="es-CO" sz="2800" b="1" dirty="0">
              <a:solidFill>
                <a:schemeClr val="bg1"/>
              </a:solidFill>
              <a:latin typeface="Work Sans" pitchFamily="2" charset="0"/>
            </a:endParaRPr>
          </a:p>
        </p:txBody>
      </p:sp>
      <p:sp>
        <p:nvSpPr>
          <p:cNvPr id="2" name="CuadroTexto 1">
            <a:extLst>
              <a:ext uri="{FF2B5EF4-FFF2-40B4-BE49-F238E27FC236}">
                <a16:creationId xmlns:a16="http://schemas.microsoft.com/office/drawing/2014/main" id="{DB8D23A6-6854-6321-3A48-4328F652107D}"/>
              </a:ext>
            </a:extLst>
          </p:cNvPr>
          <p:cNvSpPr txBox="1"/>
          <p:nvPr/>
        </p:nvSpPr>
        <p:spPr>
          <a:xfrm>
            <a:off x="6864814" y="3128540"/>
            <a:ext cx="4952566" cy="2862322"/>
          </a:xfrm>
          <a:prstGeom prst="rect">
            <a:avLst/>
          </a:prstGeom>
          <a:noFill/>
        </p:spPr>
        <p:txBody>
          <a:bodyPr wrap="square" rtlCol="0">
            <a:spAutoFit/>
          </a:bodyPr>
          <a:lstStyle/>
          <a:p>
            <a:pPr algn="just"/>
            <a:r>
              <a:rPr lang="es-CO" sz="2000" b="1" dirty="0">
                <a:latin typeface="Work Sans" pitchFamily="2" charset="0"/>
              </a:rPr>
              <a:t>Desventajas</a:t>
            </a:r>
          </a:p>
          <a:p>
            <a:pPr algn="just"/>
            <a:endParaRPr lang="es-CO" sz="2000" b="1" dirty="0">
              <a:latin typeface="Work Sans" pitchFamily="2" charset="0"/>
            </a:endParaRPr>
          </a:p>
          <a:p>
            <a:pPr marL="285750" indent="-285750" algn="just">
              <a:buFont typeface="Arial" panose="020B0604020202020204" pitchFamily="34" charset="0"/>
              <a:buChar char="•"/>
            </a:pPr>
            <a:r>
              <a:rPr lang="es-CO" sz="2000" dirty="0">
                <a:latin typeface="Work Sans" pitchFamily="2" charset="0"/>
              </a:rPr>
              <a:t>Requiere compromiso de todos los participantes.</a:t>
            </a:r>
          </a:p>
          <a:p>
            <a:pPr marL="285750" indent="-285750" algn="just">
              <a:buFont typeface="Arial" panose="020B0604020202020204" pitchFamily="34" charset="0"/>
              <a:buChar char="•"/>
            </a:pPr>
            <a:endParaRPr lang="es-CO" sz="2000" dirty="0">
              <a:latin typeface="Work Sans" pitchFamily="2" charset="0"/>
            </a:endParaRPr>
          </a:p>
          <a:p>
            <a:pPr marL="285750" indent="-285750" algn="just">
              <a:buFont typeface="Arial" panose="020B0604020202020204" pitchFamily="34" charset="0"/>
              <a:buChar char="•"/>
            </a:pPr>
            <a:r>
              <a:rPr lang="es-CO" sz="2000" dirty="0">
                <a:latin typeface="Work Sans" pitchFamily="2" charset="0"/>
              </a:rPr>
              <a:t>La sesión puede resultar improductiva si la organización no permite el esfuerzo concertado requerido.</a:t>
            </a:r>
            <a:endParaRPr lang="es-CO" dirty="0">
              <a:latin typeface="Work Sans" pitchFamily="2" charset="0"/>
            </a:endParaRPr>
          </a:p>
        </p:txBody>
      </p:sp>
      <p:sp>
        <p:nvSpPr>
          <p:cNvPr id="3" name="CuadroTexto 2">
            <a:extLst>
              <a:ext uri="{FF2B5EF4-FFF2-40B4-BE49-F238E27FC236}">
                <a16:creationId xmlns:a16="http://schemas.microsoft.com/office/drawing/2014/main" id="{D62E3554-6E78-25CC-D36D-2BA21830B045}"/>
              </a:ext>
            </a:extLst>
          </p:cNvPr>
          <p:cNvSpPr txBox="1"/>
          <p:nvPr/>
        </p:nvSpPr>
        <p:spPr>
          <a:xfrm>
            <a:off x="960561" y="2177856"/>
            <a:ext cx="4828309" cy="3477875"/>
          </a:xfrm>
          <a:prstGeom prst="rect">
            <a:avLst/>
          </a:prstGeom>
          <a:noFill/>
        </p:spPr>
        <p:txBody>
          <a:bodyPr wrap="square" rtlCol="0">
            <a:spAutoFit/>
          </a:bodyPr>
          <a:lstStyle/>
          <a:p>
            <a:pPr algn="just"/>
            <a:r>
              <a:rPr lang="es-CO" sz="2000" b="1" dirty="0">
                <a:latin typeface="Work Sans" pitchFamily="2" charset="0"/>
              </a:rPr>
              <a:t>Ventajas</a:t>
            </a:r>
          </a:p>
          <a:p>
            <a:pPr algn="just"/>
            <a:endParaRPr lang="es-CO" sz="2000" b="1" dirty="0">
              <a:latin typeface="Work Sans" pitchFamily="2" charset="0"/>
            </a:endParaRPr>
          </a:p>
          <a:p>
            <a:pPr marL="285750" indent="-285750" algn="just">
              <a:buFont typeface="Arial" panose="020B0604020202020204" pitchFamily="34" charset="0"/>
              <a:buChar char="•"/>
            </a:pPr>
            <a:r>
              <a:rPr lang="es-CO" sz="2000" dirty="0">
                <a:latin typeface="Work Sans" pitchFamily="2" charset="0"/>
              </a:rPr>
              <a:t>Ahorro de tiempo.</a:t>
            </a:r>
          </a:p>
          <a:p>
            <a:pPr marL="285750" indent="-285750" algn="just">
              <a:buFont typeface="Arial" panose="020B0604020202020204" pitchFamily="34" charset="0"/>
              <a:buChar char="•"/>
            </a:pPr>
            <a:r>
              <a:rPr lang="es-CO" sz="2000" dirty="0">
                <a:latin typeface="Work Sans" pitchFamily="2" charset="0"/>
              </a:rPr>
              <a:t>Desarrollo rápido de entrevistas a usuarios.</a:t>
            </a:r>
          </a:p>
          <a:p>
            <a:pPr marL="285750" indent="-285750" algn="just">
              <a:buFont typeface="Arial" panose="020B0604020202020204" pitchFamily="34" charset="0"/>
              <a:buChar char="•"/>
            </a:pPr>
            <a:r>
              <a:rPr lang="es-CO" sz="2000" dirty="0">
                <a:latin typeface="Work Sans" pitchFamily="2" charset="0"/>
              </a:rPr>
              <a:t>Ayuda a que los usuarios se involucren más en el desarrollo del sistema.</a:t>
            </a:r>
          </a:p>
          <a:p>
            <a:pPr marL="285750" indent="-285750" algn="just">
              <a:buFont typeface="Arial" panose="020B0604020202020204" pitchFamily="34" charset="0"/>
              <a:buChar char="•"/>
            </a:pPr>
            <a:r>
              <a:rPr lang="es-CO" sz="2000" dirty="0">
                <a:latin typeface="Work Sans" pitchFamily="2" charset="0"/>
              </a:rPr>
              <a:t>Debido a entorno dinámico y de lluvia de ideas permiten un diseño más creativo.</a:t>
            </a:r>
          </a:p>
        </p:txBody>
      </p:sp>
      <p:pic>
        <p:nvPicPr>
          <p:cNvPr id="4" name="Imagen 3" descr="Imagen que contiene dibujo, reloj&#10;&#10;Descripción generada automáticamente">
            <a:extLst>
              <a:ext uri="{FF2B5EF4-FFF2-40B4-BE49-F238E27FC236}">
                <a16:creationId xmlns:a16="http://schemas.microsoft.com/office/drawing/2014/main" id="{3AEB9B3A-8522-B88D-73B7-E9CA8D5BE7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19298" y="2228337"/>
            <a:ext cx="422242" cy="351063"/>
          </a:xfrm>
          <a:prstGeom prst="rect">
            <a:avLst/>
          </a:prstGeom>
        </p:spPr>
      </p:pic>
      <p:pic>
        <p:nvPicPr>
          <p:cNvPr id="5" name="Imagen 4" descr="Imagen que contiene reloj, dibujo&#10;&#10;Descripción generada automáticamente">
            <a:extLst>
              <a:ext uri="{FF2B5EF4-FFF2-40B4-BE49-F238E27FC236}">
                <a16:creationId xmlns:a16="http://schemas.microsoft.com/office/drawing/2014/main" id="{328BBFFC-C4E2-C346-9968-1B219883BE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9230261" y="3000454"/>
            <a:ext cx="779648" cy="648220"/>
          </a:xfrm>
          <a:prstGeom prst="rect">
            <a:avLst/>
          </a:prstGeom>
        </p:spPr>
      </p:pic>
    </p:spTree>
    <p:extLst>
      <p:ext uri="{BB962C8B-B14F-4D97-AF65-F5344CB8AC3E}">
        <p14:creationId xmlns:p14="http://schemas.microsoft.com/office/powerpoint/2010/main" val="417360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D04A5A-19A9-0ACE-6D0F-5E02EDC9D1DE}"/>
              </a:ext>
            </a:extLst>
          </p:cNvPr>
          <p:cNvSpPr txBox="1"/>
          <p:nvPr/>
        </p:nvSpPr>
        <p:spPr>
          <a:xfrm>
            <a:off x="1216033" y="1241153"/>
            <a:ext cx="9967792" cy="1938992"/>
          </a:xfrm>
          <a:prstGeom prst="rect">
            <a:avLst/>
          </a:prstGeom>
          <a:noFill/>
        </p:spPr>
        <p:txBody>
          <a:bodyPr wrap="none" rtlCol="0">
            <a:spAutoFit/>
          </a:bodyPr>
          <a:lstStyle/>
          <a:p>
            <a:pPr algn="ctr"/>
            <a:r>
              <a:rPr lang="es-CO" sz="6000" b="1" dirty="0">
                <a:latin typeface="Work Sans Light" pitchFamily="2" charset="77"/>
              </a:rPr>
              <a:t>TÉCNICAS DE ELICITACIÓN </a:t>
            </a:r>
          </a:p>
          <a:p>
            <a:pPr algn="ctr"/>
            <a:r>
              <a:rPr lang="es-CO" sz="6000" b="1" dirty="0">
                <a:latin typeface="Work Sans Light" pitchFamily="2" charset="77"/>
              </a:rPr>
              <a:t>DE REQUISITOS</a:t>
            </a:r>
          </a:p>
        </p:txBody>
      </p:sp>
      <p:cxnSp>
        <p:nvCxnSpPr>
          <p:cNvPr id="6" name="Conector recto 5">
            <a:extLst>
              <a:ext uri="{FF2B5EF4-FFF2-40B4-BE49-F238E27FC236}">
                <a16:creationId xmlns:a16="http://schemas.microsoft.com/office/drawing/2014/main" id="{12E6F1CF-C64D-CB82-1478-686F9F9BAF5F}"/>
              </a:ext>
            </a:extLst>
          </p:cNvPr>
          <p:cNvCxnSpPr>
            <a:cxnSpLocks/>
          </p:cNvCxnSpPr>
          <p:nvPr/>
        </p:nvCxnSpPr>
        <p:spPr>
          <a:xfrm>
            <a:off x="5227899" y="3321934"/>
            <a:ext cx="1736203" cy="0"/>
          </a:xfrm>
          <a:prstGeom prst="line">
            <a:avLst/>
          </a:prstGeom>
          <a:ln>
            <a:solidFill>
              <a:srgbClr val="38AA0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896E8B4-453C-7E26-D038-59933D4B744F}"/>
              </a:ext>
            </a:extLst>
          </p:cNvPr>
          <p:cNvSpPr txBox="1"/>
          <p:nvPr/>
        </p:nvSpPr>
        <p:spPr>
          <a:xfrm>
            <a:off x="4168816" y="3463724"/>
            <a:ext cx="3854368" cy="338554"/>
          </a:xfrm>
          <a:prstGeom prst="rect">
            <a:avLst/>
          </a:prstGeom>
          <a:noFill/>
        </p:spPr>
        <p:txBody>
          <a:bodyPr wrap="square" rtlCol="0">
            <a:spAutoFit/>
          </a:bodyPr>
          <a:lstStyle/>
          <a:p>
            <a:pPr algn="ctr"/>
            <a:r>
              <a:rPr lang="es-CO" sz="1600" dirty="0">
                <a:latin typeface="Work Sans Light" pitchFamily="2" charset="77"/>
              </a:rPr>
              <a:t>Conceptos Básicos</a:t>
            </a:r>
          </a:p>
        </p:txBody>
      </p:sp>
      <p:sp>
        <p:nvSpPr>
          <p:cNvPr id="2" name="CuadroTexto 1">
            <a:extLst>
              <a:ext uri="{FF2B5EF4-FFF2-40B4-BE49-F238E27FC236}">
                <a16:creationId xmlns:a16="http://schemas.microsoft.com/office/drawing/2014/main" id="{4A6E1876-87A8-922C-3AD3-F8F2C1D7F008}"/>
              </a:ext>
            </a:extLst>
          </p:cNvPr>
          <p:cNvSpPr txBox="1"/>
          <p:nvPr/>
        </p:nvSpPr>
        <p:spPr>
          <a:xfrm>
            <a:off x="249381" y="6040581"/>
            <a:ext cx="3020291" cy="577081"/>
          </a:xfrm>
          <a:prstGeom prst="rect">
            <a:avLst/>
          </a:prstGeom>
          <a:noFill/>
        </p:spPr>
        <p:txBody>
          <a:bodyPr wrap="square" rtlCol="0">
            <a:spAutoFit/>
          </a:bodyPr>
          <a:lstStyle/>
          <a:p>
            <a:r>
              <a:rPr lang="es-CO" sz="1050" dirty="0">
                <a:latin typeface="Work Sans Light" pitchFamily="2" charset="77"/>
              </a:rPr>
              <a:t>Recopilado y elaborado por:</a:t>
            </a:r>
          </a:p>
          <a:p>
            <a:r>
              <a:rPr lang="es-CO" sz="1050" dirty="0">
                <a:latin typeface="Work Sans Light" pitchFamily="2" charset="77"/>
              </a:rPr>
              <a:t>Liliana Ma. Galeano Zea</a:t>
            </a:r>
          </a:p>
          <a:p>
            <a:r>
              <a:rPr lang="es-CO" sz="1050" dirty="0">
                <a:latin typeface="Work Sans Light" pitchFamily="2" charset="77"/>
              </a:rPr>
              <a:t>Instructora ADSO – </a:t>
            </a:r>
            <a:r>
              <a:rPr lang="es-CO" sz="1050" dirty="0" err="1">
                <a:latin typeface="Work Sans Light" pitchFamily="2" charset="77"/>
              </a:rPr>
              <a:t>CESGE</a:t>
            </a:r>
            <a:r>
              <a:rPr lang="es-CO" sz="1050" dirty="0">
                <a:latin typeface="Work Sans Light" pitchFamily="2" charset="77"/>
              </a:rPr>
              <a:t> – Enero 2024</a:t>
            </a:r>
          </a:p>
        </p:txBody>
      </p:sp>
    </p:spTree>
    <p:extLst>
      <p:ext uri="{BB962C8B-B14F-4D97-AF65-F5344CB8AC3E}">
        <p14:creationId xmlns:p14="http://schemas.microsoft.com/office/powerpoint/2010/main" val="209973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A7263B2-2A26-4F00-B191-255DDB33C617}"/>
              </a:ext>
            </a:extLst>
          </p:cNvPr>
          <p:cNvSpPr txBox="1">
            <a:spLocks/>
          </p:cNvSpPr>
          <p:nvPr/>
        </p:nvSpPr>
        <p:spPr>
          <a:xfrm>
            <a:off x="483242" y="186757"/>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 - </a:t>
            </a:r>
            <a:r>
              <a:rPr lang="es-CO" sz="3200" b="1" dirty="0">
                <a:solidFill>
                  <a:srgbClr val="009900"/>
                </a:solidFill>
                <a:latin typeface="Work Sans" pitchFamily="2" charset="0"/>
              </a:rPr>
              <a:t>La Encuesta</a:t>
            </a:r>
          </a:p>
        </p:txBody>
      </p:sp>
      <p:sp>
        <p:nvSpPr>
          <p:cNvPr id="5" name="CuadroTexto 4">
            <a:extLst>
              <a:ext uri="{FF2B5EF4-FFF2-40B4-BE49-F238E27FC236}">
                <a16:creationId xmlns:a16="http://schemas.microsoft.com/office/drawing/2014/main" id="{E9977808-5E18-66B0-587F-F861A826E95B}"/>
              </a:ext>
            </a:extLst>
          </p:cNvPr>
          <p:cNvSpPr txBox="1"/>
          <p:nvPr/>
        </p:nvSpPr>
        <p:spPr>
          <a:xfrm>
            <a:off x="933731" y="1753501"/>
            <a:ext cx="5051649" cy="461665"/>
          </a:xfrm>
          <a:prstGeom prst="rect">
            <a:avLst/>
          </a:prstGeom>
          <a:noFill/>
        </p:spPr>
        <p:txBody>
          <a:bodyPr wrap="square" rtlCol="0">
            <a:spAutoFit/>
          </a:bodyPr>
          <a:lstStyle/>
          <a:p>
            <a:r>
              <a:rPr lang="es-CO" sz="2400" b="1" dirty="0">
                <a:latin typeface="Work Sans" pitchFamily="2" charset="0"/>
              </a:rPr>
              <a:t>Preparación de la Encuesta:</a:t>
            </a:r>
          </a:p>
        </p:txBody>
      </p:sp>
      <p:sp>
        <p:nvSpPr>
          <p:cNvPr id="6" name="Rectángulo: esquinas redondeadas 5">
            <a:extLst>
              <a:ext uri="{FF2B5EF4-FFF2-40B4-BE49-F238E27FC236}">
                <a16:creationId xmlns:a16="http://schemas.microsoft.com/office/drawing/2014/main" id="{BEB46EFB-0EBF-982C-3827-A3C0353EAD73}"/>
              </a:ext>
            </a:extLst>
          </p:cNvPr>
          <p:cNvSpPr/>
          <p:nvPr/>
        </p:nvSpPr>
        <p:spPr>
          <a:xfrm>
            <a:off x="1106567" y="2517750"/>
            <a:ext cx="10273145" cy="38909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CO" sz="1600" dirty="0">
                <a:latin typeface="Work Sans" pitchFamily="2" charset="0"/>
              </a:rPr>
              <a:t>Cuando se decide encuestar a un grupo de usuarios, es necesario invertir el tiempo necesario para la elaboración de las preguntas y determinar el tipo información que se desea recolectar. Para que la encuesta sea un éxito se debe tener en cuenta lo siguiente:</a:t>
            </a:r>
          </a:p>
          <a:p>
            <a:pPr algn="just"/>
            <a:endParaRPr lang="es-CO" sz="1600" dirty="0">
              <a:latin typeface="Work Sans" pitchFamily="2" charset="0"/>
            </a:endParaRPr>
          </a:p>
          <a:p>
            <a:pPr marL="342900" indent="-342900" algn="just">
              <a:buFont typeface="+mj-lt"/>
              <a:buAutoNum type="arabicPeriod"/>
            </a:pPr>
            <a:r>
              <a:rPr lang="es-CO" sz="1600" dirty="0">
                <a:latin typeface="Work Sans" pitchFamily="2" charset="0"/>
              </a:rPr>
              <a:t>Las personas que van a ser encuestadas están esparcidas por la organización o están fuera de la organización.</a:t>
            </a:r>
          </a:p>
          <a:p>
            <a:pPr marL="342900" indent="-342900" algn="just">
              <a:buFont typeface="+mj-lt"/>
              <a:buAutoNum type="arabicPeriod"/>
            </a:pPr>
            <a:endParaRPr lang="es-CO" sz="1600" dirty="0">
              <a:latin typeface="Work Sans" pitchFamily="2" charset="0"/>
            </a:endParaRPr>
          </a:p>
          <a:p>
            <a:pPr marL="342900" indent="-342900" algn="just">
              <a:buFont typeface="+mj-lt"/>
              <a:buAutoNum type="arabicPeriod"/>
            </a:pPr>
            <a:r>
              <a:rPr lang="es-CO" sz="1600" dirty="0">
                <a:latin typeface="Work Sans" pitchFamily="2" charset="0"/>
              </a:rPr>
              <a:t>Hay un grupo muy grande de participantes en el proyecto, por lo que es necesario verificar la proporción de aprobación de una o varias características del sistema propuesto.</a:t>
            </a:r>
          </a:p>
          <a:p>
            <a:pPr marL="342900" indent="-342900" algn="just">
              <a:buFont typeface="+mj-lt"/>
              <a:buAutoNum type="arabicPeriod"/>
            </a:pPr>
            <a:endParaRPr lang="es-CO" sz="1600" dirty="0">
              <a:latin typeface="Work Sans" pitchFamily="2" charset="0"/>
            </a:endParaRPr>
          </a:p>
          <a:p>
            <a:pPr marL="342900" indent="-342900" algn="just">
              <a:buFont typeface="+mj-lt"/>
              <a:buAutoNum type="arabicPeriod"/>
            </a:pPr>
            <a:r>
              <a:rPr lang="es-CO" sz="1600" dirty="0">
                <a:latin typeface="Work Sans" pitchFamily="2" charset="0"/>
              </a:rPr>
              <a:t>Se desea medir la opinión general antes de que el proyecto tome cualquier dirección específica.</a:t>
            </a:r>
          </a:p>
          <a:p>
            <a:pPr marL="342900" indent="-342900" algn="just">
              <a:buFont typeface="+mj-lt"/>
              <a:buAutoNum type="arabicPeriod"/>
            </a:pPr>
            <a:endParaRPr lang="es-CO" sz="1600" dirty="0">
              <a:latin typeface="Work Sans" pitchFamily="2" charset="0"/>
            </a:endParaRPr>
          </a:p>
          <a:p>
            <a:pPr marL="342900" indent="-342900" algn="just">
              <a:buFont typeface="+mj-lt"/>
              <a:buAutoNum type="arabicPeriod"/>
            </a:pPr>
            <a:r>
              <a:rPr lang="es-CO" sz="1600" dirty="0">
                <a:latin typeface="Work Sans" pitchFamily="2" charset="0"/>
              </a:rPr>
              <a:t>Involucrar aspectos que consideren los problemas con el sistema actual en las entrevistas de seguimiento.</a:t>
            </a:r>
          </a:p>
        </p:txBody>
      </p:sp>
    </p:spTree>
    <p:extLst>
      <p:ext uri="{BB962C8B-B14F-4D97-AF65-F5344CB8AC3E}">
        <p14:creationId xmlns:p14="http://schemas.microsoft.com/office/powerpoint/2010/main" val="320755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E708FF8-EF1B-CD1F-CA62-83F6044B7069}"/>
              </a:ext>
            </a:extLst>
          </p:cNvPr>
          <p:cNvPicPr>
            <a:picLocks noChangeAspect="1"/>
          </p:cNvPicPr>
          <p:nvPr/>
        </p:nvPicPr>
        <p:blipFill>
          <a:blip r:embed="rId2">
            <a:alphaModFix amt="17000"/>
            <a:extLst>
              <a:ext uri="{837473B0-CC2E-450A-ABE3-18F120FF3D39}">
                <a1611:picAttrSrcUrl xmlns:a1611="http://schemas.microsoft.com/office/drawing/2016/11/main" r:id="rId3"/>
              </a:ext>
            </a:extLst>
          </a:blip>
          <a:stretch>
            <a:fillRect/>
          </a:stretch>
        </p:blipFill>
        <p:spPr>
          <a:xfrm>
            <a:off x="4222064" y="2500524"/>
            <a:ext cx="5102045" cy="3826533"/>
          </a:xfrm>
          <a:prstGeom prst="rect">
            <a:avLst/>
          </a:prstGeom>
        </p:spPr>
      </p:pic>
      <p:sp>
        <p:nvSpPr>
          <p:cNvPr id="6" name="Rectángulo 5">
            <a:extLst>
              <a:ext uri="{FF2B5EF4-FFF2-40B4-BE49-F238E27FC236}">
                <a16:creationId xmlns:a16="http://schemas.microsoft.com/office/drawing/2014/main" id="{B65FDE73-C641-1100-C209-6B5902DCC3EC}"/>
              </a:ext>
            </a:extLst>
          </p:cNvPr>
          <p:cNvSpPr/>
          <p:nvPr/>
        </p:nvSpPr>
        <p:spPr>
          <a:xfrm>
            <a:off x="928869" y="1820554"/>
            <a:ext cx="2939970" cy="347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a:extLst>
              <a:ext uri="{FF2B5EF4-FFF2-40B4-BE49-F238E27FC236}">
                <a16:creationId xmlns:a16="http://schemas.microsoft.com/office/drawing/2014/main" id="{EE37A3CD-1BAC-6175-4755-9AC66A46B6FF}"/>
              </a:ext>
            </a:extLst>
          </p:cNvPr>
          <p:cNvSpPr txBox="1">
            <a:spLocks/>
          </p:cNvSpPr>
          <p:nvPr/>
        </p:nvSpPr>
        <p:spPr>
          <a:xfrm>
            <a:off x="794969" y="336534"/>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a:t>
            </a:r>
            <a:endParaRPr lang="es-CO" sz="3200" b="1" dirty="0">
              <a:solidFill>
                <a:srgbClr val="009900"/>
              </a:solidFill>
              <a:latin typeface="Work Sans" pitchFamily="2" charset="0"/>
            </a:endParaRPr>
          </a:p>
        </p:txBody>
      </p:sp>
      <p:sp>
        <p:nvSpPr>
          <p:cNvPr id="2" name="CuadroTexto 1">
            <a:extLst>
              <a:ext uri="{FF2B5EF4-FFF2-40B4-BE49-F238E27FC236}">
                <a16:creationId xmlns:a16="http://schemas.microsoft.com/office/drawing/2014/main" id="{1BE15EE5-2AB2-A036-5E9B-A8027021F18B}"/>
              </a:ext>
            </a:extLst>
          </p:cNvPr>
          <p:cNvSpPr txBox="1"/>
          <p:nvPr/>
        </p:nvSpPr>
        <p:spPr>
          <a:xfrm>
            <a:off x="928869" y="2374865"/>
            <a:ext cx="3047386" cy="461665"/>
          </a:xfrm>
          <a:prstGeom prst="rect">
            <a:avLst/>
          </a:prstGeom>
          <a:noFill/>
        </p:spPr>
        <p:txBody>
          <a:bodyPr wrap="square" rtlCol="0">
            <a:spAutoFit/>
          </a:bodyPr>
          <a:lstStyle/>
          <a:p>
            <a:r>
              <a:rPr lang="es-CO" sz="2400" b="1" dirty="0">
                <a:latin typeface="Work Sans" pitchFamily="2" charset="0"/>
              </a:rPr>
              <a:t>4.  Investigación</a:t>
            </a:r>
          </a:p>
        </p:txBody>
      </p:sp>
      <p:sp>
        <p:nvSpPr>
          <p:cNvPr id="5" name="CuadroTexto 4">
            <a:extLst>
              <a:ext uri="{FF2B5EF4-FFF2-40B4-BE49-F238E27FC236}">
                <a16:creationId xmlns:a16="http://schemas.microsoft.com/office/drawing/2014/main" id="{FC44EE02-AB87-862F-EAD4-7A7A114E1A2D}"/>
              </a:ext>
            </a:extLst>
          </p:cNvPr>
          <p:cNvSpPr txBox="1"/>
          <p:nvPr/>
        </p:nvSpPr>
        <p:spPr>
          <a:xfrm>
            <a:off x="1569893" y="3175217"/>
            <a:ext cx="9389052" cy="2862322"/>
          </a:xfrm>
          <a:prstGeom prst="rect">
            <a:avLst/>
          </a:prstGeom>
          <a:noFill/>
        </p:spPr>
        <p:txBody>
          <a:bodyPr wrap="square" rtlCol="0">
            <a:spAutoFit/>
          </a:bodyPr>
          <a:lstStyle/>
          <a:p>
            <a:pPr algn="just"/>
            <a:r>
              <a:rPr lang="es-CO" sz="2000" dirty="0">
                <a:latin typeface="Work Sans" pitchFamily="2" charset="0"/>
              </a:rPr>
              <a:t>Investigar es un proceso que permite descubrir y analizar la información, a partir de diferentes técnicas asociadas a ella.</a:t>
            </a:r>
          </a:p>
          <a:p>
            <a:pPr algn="just"/>
            <a:endParaRPr lang="es-CO" sz="2000" dirty="0">
              <a:latin typeface="Work Sans" pitchFamily="2" charset="0"/>
            </a:endParaRPr>
          </a:p>
          <a:p>
            <a:pPr algn="just"/>
            <a:r>
              <a:rPr lang="es-CO" sz="2000" b="1" dirty="0">
                <a:latin typeface="Work Sans" pitchFamily="2" charset="0"/>
              </a:rPr>
              <a:t>Análisis de documentos cuantitativos: </a:t>
            </a:r>
            <a:r>
              <a:rPr lang="es-CO" sz="2000" dirty="0">
                <a:latin typeface="Work Sans" pitchFamily="2" charset="0"/>
              </a:rPr>
              <a:t>en la empresa existen muchos documentos que permiten realizar un análisis cuantitativo entre ellos se pueden enumerar: informes para toma de decisiones, informes de rendimiento, registros y muchos tipos de formularios, cada uno es utilizado para un fin específico y por un usuario o usuarios determinados.</a:t>
            </a:r>
          </a:p>
        </p:txBody>
      </p:sp>
    </p:spTree>
    <p:extLst>
      <p:ext uri="{BB962C8B-B14F-4D97-AF65-F5344CB8AC3E}">
        <p14:creationId xmlns:p14="http://schemas.microsoft.com/office/powerpoint/2010/main" val="347223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3EA16EC-67DA-DC36-2710-AEC79D2B085B}"/>
              </a:ext>
            </a:extLst>
          </p:cNvPr>
          <p:cNvSpPr txBox="1">
            <a:spLocks/>
          </p:cNvSpPr>
          <p:nvPr/>
        </p:nvSpPr>
        <p:spPr>
          <a:xfrm>
            <a:off x="179144" y="132488"/>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OBSERVACIÓN</a:t>
            </a:r>
            <a:endParaRPr lang="es-CO" sz="6600" b="1" dirty="0">
              <a:solidFill>
                <a:schemeClr val="bg1"/>
              </a:solidFill>
              <a:latin typeface="Work Sans" pitchFamily="2" charset="0"/>
            </a:endParaRPr>
          </a:p>
          <a:p>
            <a:pPr algn="just"/>
            <a:endParaRPr lang="es-CO" sz="2800" b="1" dirty="0">
              <a:solidFill>
                <a:schemeClr val="bg1"/>
              </a:solidFill>
              <a:latin typeface="Work Sans" pitchFamily="2" charset="0"/>
            </a:endParaRPr>
          </a:p>
        </p:txBody>
      </p:sp>
      <p:sp>
        <p:nvSpPr>
          <p:cNvPr id="6" name="CuadroTexto 5">
            <a:extLst>
              <a:ext uri="{FF2B5EF4-FFF2-40B4-BE49-F238E27FC236}">
                <a16:creationId xmlns:a16="http://schemas.microsoft.com/office/drawing/2014/main" id="{DAEB24BF-9D5C-7416-9C84-15A2E0CD16F1}"/>
              </a:ext>
            </a:extLst>
          </p:cNvPr>
          <p:cNvSpPr txBox="1"/>
          <p:nvPr/>
        </p:nvSpPr>
        <p:spPr>
          <a:xfrm>
            <a:off x="549420" y="1770045"/>
            <a:ext cx="4176711" cy="584775"/>
          </a:xfrm>
          <a:prstGeom prst="rect">
            <a:avLst/>
          </a:prstGeom>
          <a:noFill/>
        </p:spPr>
        <p:txBody>
          <a:bodyPr wrap="square" rtlCol="0">
            <a:spAutoFit/>
          </a:bodyPr>
          <a:lstStyle/>
          <a:p>
            <a:r>
              <a:rPr lang="es-CO" sz="3200" b="1" dirty="0">
                <a:latin typeface="Work Sans" pitchFamily="2" charset="0"/>
              </a:rPr>
              <a:t>Observación</a:t>
            </a:r>
          </a:p>
        </p:txBody>
      </p:sp>
      <p:sp>
        <p:nvSpPr>
          <p:cNvPr id="8" name="CuadroTexto 7">
            <a:extLst>
              <a:ext uri="{FF2B5EF4-FFF2-40B4-BE49-F238E27FC236}">
                <a16:creationId xmlns:a16="http://schemas.microsoft.com/office/drawing/2014/main" id="{973E609C-DD6A-5127-5A35-CB15F66FC426}"/>
              </a:ext>
            </a:extLst>
          </p:cNvPr>
          <p:cNvSpPr txBox="1"/>
          <p:nvPr/>
        </p:nvSpPr>
        <p:spPr>
          <a:xfrm>
            <a:off x="970447" y="2793802"/>
            <a:ext cx="6947426" cy="3139321"/>
          </a:xfrm>
          <a:prstGeom prst="rect">
            <a:avLst/>
          </a:prstGeom>
          <a:noFill/>
        </p:spPr>
        <p:txBody>
          <a:bodyPr wrap="square" rtlCol="0">
            <a:spAutoFit/>
          </a:bodyPr>
          <a:lstStyle/>
          <a:p>
            <a:pPr algn="just"/>
            <a:r>
              <a:rPr lang="es-CO" dirty="0">
                <a:latin typeface="Work Sans" pitchFamily="2" charset="0"/>
              </a:rPr>
              <a:t>Con la observación se pueden apreciar detalles del comportamiento humano, de los documentos y del entorno físico en general. </a:t>
            </a:r>
          </a:p>
          <a:p>
            <a:pPr algn="just"/>
            <a:endParaRPr lang="es-CO" dirty="0">
              <a:latin typeface="Work Sans" pitchFamily="2" charset="0"/>
            </a:endParaRPr>
          </a:p>
          <a:p>
            <a:pPr algn="just"/>
            <a:r>
              <a:rPr lang="es-CO" dirty="0">
                <a:latin typeface="Work Sans" pitchFamily="2" charset="0"/>
              </a:rPr>
              <a:t>El analista puede comprender lo que se lleva a cabo en la realidad no sólo de lo que se encuentra documentado o explicado, le permite ver las relaciones que existen entre los que toman las decisiones y los demás miembros de la organización y las interacciones con la tecnología en el video se ve un ejemplo de como recolectar información utilizando la observación.</a:t>
            </a:r>
          </a:p>
        </p:txBody>
      </p:sp>
      <p:pic>
        <p:nvPicPr>
          <p:cNvPr id="9" name="Imagen 8">
            <a:extLst>
              <a:ext uri="{FF2B5EF4-FFF2-40B4-BE49-F238E27FC236}">
                <a16:creationId xmlns:a16="http://schemas.microsoft.com/office/drawing/2014/main" id="{59C551EC-D16A-C536-A650-908AC14353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22646" y="3338834"/>
            <a:ext cx="2565348" cy="1551599"/>
          </a:xfrm>
          <a:prstGeom prst="rect">
            <a:avLst/>
          </a:prstGeom>
        </p:spPr>
      </p:pic>
    </p:spTree>
    <p:extLst>
      <p:ext uri="{BB962C8B-B14F-4D97-AF65-F5344CB8AC3E}">
        <p14:creationId xmlns:p14="http://schemas.microsoft.com/office/powerpoint/2010/main" val="82767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1D880-FC17-3789-2435-5FF7492EABD6}"/>
              </a:ext>
            </a:extLst>
          </p:cNvPr>
          <p:cNvSpPr>
            <a:spLocks noGrp="1"/>
          </p:cNvSpPr>
          <p:nvPr>
            <p:ph type="title"/>
          </p:nvPr>
        </p:nvSpPr>
        <p:spPr>
          <a:xfrm>
            <a:off x="456236" y="110481"/>
            <a:ext cx="10515600" cy="1325563"/>
          </a:xfrm>
        </p:spPr>
        <p:txBody>
          <a:bodyPr>
            <a:normAutofit/>
          </a:bodyPr>
          <a:lstStyle/>
          <a:p>
            <a:r>
              <a:rPr lang="es-CO" sz="4800" dirty="0">
                <a:solidFill>
                  <a:schemeClr val="bg1"/>
                </a:solidFill>
                <a:latin typeface="Work Sans Medium" pitchFamily="2" charset="77"/>
              </a:rPr>
              <a:t>BIBLIOGRAFÍA</a:t>
            </a:r>
            <a:endParaRPr lang="es-CO" sz="3600" dirty="0">
              <a:solidFill>
                <a:schemeClr val="bg1"/>
              </a:solidFill>
              <a:latin typeface="Work Sans Medium" pitchFamily="2" charset="77"/>
            </a:endParaRPr>
          </a:p>
        </p:txBody>
      </p:sp>
      <p:sp>
        <p:nvSpPr>
          <p:cNvPr id="4" name="CuadroTexto 3">
            <a:extLst>
              <a:ext uri="{FF2B5EF4-FFF2-40B4-BE49-F238E27FC236}">
                <a16:creationId xmlns:a16="http://schemas.microsoft.com/office/drawing/2014/main" id="{8725F3ED-C17C-9411-C6BD-EEBDC77C1853}"/>
              </a:ext>
            </a:extLst>
          </p:cNvPr>
          <p:cNvSpPr txBox="1"/>
          <p:nvPr/>
        </p:nvSpPr>
        <p:spPr>
          <a:xfrm>
            <a:off x="554182" y="2029691"/>
            <a:ext cx="11249891" cy="230832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latin typeface="Work Sans" pitchFamily="2" charset="0"/>
                <a:hlinkClick r:id="rId2"/>
              </a:rPr>
              <a:t>https://repositorio.utp.edu.co/server/api/core/bitstreams/b9372a81-dc51-4553-8020-e945fbe7f89b/content</a:t>
            </a:r>
            <a:r>
              <a:rPr lang="es-CO" sz="1600" dirty="0">
                <a:latin typeface="Work Sans" pitchFamily="2" charset="0"/>
              </a:rPr>
              <a:t> </a:t>
            </a:r>
          </a:p>
          <a:p>
            <a:pPr marL="285750" indent="-285750" algn="just">
              <a:buFont typeface="Arial" panose="020B0604020202020204" pitchFamily="34" charset="0"/>
              <a:buChar char="•"/>
            </a:pPr>
            <a:endParaRPr lang="es-CO" sz="1600" dirty="0">
              <a:latin typeface="Work Sans" pitchFamily="2" charset="0"/>
            </a:endParaRPr>
          </a:p>
          <a:p>
            <a:pPr marL="285750" indent="-285750" algn="just">
              <a:buFont typeface="Arial" panose="020B0604020202020204" pitchFamily="34" charset="0"/>
              <a:buChar char="•"/>
            </a:pPr>
            <a:r>
              <a:rPr lang="es-CO" sz="1600" dirty="0">
                <a:latin typeface="Work Sans" pitchFamily="2" charset="0"/>
                <a:hlinkClick r:id="rId3"/>
              </a:rPr>
              <a:t>https://mgolfredo.blogspot.com/2014/06/elicitacion-de-requisitos.html</a:t>
            </a:r>
            <a:r>
              <a:rPr lang="es-CO" sz="1600" dirty="0">
                <a:latin typeface="Work Sans" pitchFamily="2" charset="0"/>
              </a:rPr>
              <a:t> </a:t>
            </a:r>
          </a:p>
          <a:p>
            <a:pPr algn="just"/>
            <a:endParaRPr lang="es-CO" sz="1600" dirty="0">
              <a:latin typeface="Work Sans" pitchFamily="2" charset="0"/>
            </a:endParaRPr>
          </a:p>
          <a:p>
            <a:pPr marL="285750" indent="-285750" algn="just">
              <a:buFont typeface="Arial" panose="020B0604020202020204" pitchFamily="34" charset="0"/>
              <a:buChar char="•"/>
            </a:pPr>
            <a:r>
              <a:rPr lang="es-ES" sz="16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https://www.youtube.com/watch?v=D_ltPN5Akvo</a:t>
            </a:r>
            <a:r>
              <a:rPr lang="es-ES" sz="1600" dirty="0">
                <a:effectLst/>
                <a:latin typeface="Work Sans" pitchFamily="2" charset="0"/>
                <a:ea typeface="Calibri" panose="020F0502020204030204" pitchFamily="34" charset="0"/>
              </a:rPr>
              <a:t> </a:t>
            </a:r>
            <a:r>
              <a:rPr lang="es-CO" sz="1600" dirty="0">
                <a:effectLst/>
                <a:latin typeface="Work Sans" pitchFamily="2" charset="0"/>
                <a:ea typeface="Calibri" panose="020F0502020204030204" pitchFamily="34" charset="0"/>
              </a:rPr>
              <a:t> </a:t>
            </a:r>
          </a:p>
          <a:p>
            <a:pPr marL="285750" indent="-285750" algn="just">
              <a:buFont typeface="Arial" panose="020B0604020202020204" pitchFamily="34" charset="0"/>
              <a:buChar char="•"/>
            </a:pPr>
            <a:endParaRPr lang="es-CO" sz="1600" dirty="0">
              <a:latin typeface="Work Sans" pitchFamily="2" charset="0"/>
            </a:endParaRPr>
          </a:p>
          <a:p>
            <a:pPr marL="285750" indent="-285750" algn="just">
              <a:buFont typeface="Arial" panose="020B0604020202020204" pitchFamily="34" charset="0"/>
              <a:buChar char="•"/>
            </a:pPr>
            <a:r>
              <a:rPr lang="es-CO" sz="1600" dirty="0">
                <a:latin typeface="Work Sans" pitchFamily="2" charset="0"/>
                <a:hlinkClick r:id="rId5"/>
              </a:rPr>
              <a:t>http://www.lsi.us.es/docencia/get.php?id=2006</a:t>
            </a:r>
            <a:r>
              <a:rPr lang="es-CO" sz="1600" dirty="0">
                <a:latin typeface="Work Sans" pitchFamily="2" charset="0"/>
              </a:rPr>
              <a:t> </a:t>
            </a:r>
          </a:p>
          <a:p>
            <a:pPr algn="just"/>
            <a:endParaRPr lang="es-CO" sz="1600" dirty="0">
              <a:latin typeface="Work Sans" pitchFamily="2" charset="0"/>
            </a:endParaRPr>
          </a:p>
        </p:txBody>
      </p:sp>
    </p:spTree>
    <p:extLst>
      <p:ext uri="{BB962C8B-B14F-4D97-AF65-F5344CB8AC3E}">
        <p14:creationId xmlns:p14="http://schemas.microsoft.com/office/powerpoint/2010/main" val="80171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faz de usuario gráfica&#10;&#10;Descripción generada automáticamente">
            <a:extLst>
              <a:ext uri="{FF2B5EF4-FFF2-40B4-BE49-F238E27FC236}">
                <a16:creationId xmlns:a16="http://schemas.microsoft.com/office/drawing/2014/main" id="{A01EB75E-8874-42DD-11A3-2D5CA1D238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622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1D880-FC17-3789-2435-5FF7492EABD6}"/>
              </a:ext>
            </a:extLst>
          </p:cNvPr>
          <p:cNvSpPr>
            <a:spLocks noGrp="1"/>
          </p:cNvSpPr>
          <p:nvPr>
            <p:ph type="title"/>
          </p:nvPr>
        </p:nvSpPr>
        <p:spPr>
          <a:xfrm>
            <a:off x="164006" y="117409"/>
            <a:ext cx="10531703" cy="1325563"/>
          </a:xfrm>
        </p:spPr>
        <p:txBody>
          <a:bodyPr>
            <a:noAutofit/>
          </a:bodyPr>
          <a:lstStyle/>
          <a:p>
            <a:r>
              <a:rPr lang="es-CO" dirty="0">
                <a:solidFill>
                  <a:schemeClr val="bg1"/>
                </a:solidFill>
                <a:latin typeface="Work Sans Medium" pitchFamily="2" charset="77"/>
              </a:rPr>
              <a:t>¿QUÉ ES ELICITACIÓN DE REQUISITOS?</a:t>
            </a:r>
            <a:endParaRPr lang="es-CO" sz="3200" dirty="0">
              <a:solidFill>
                <a:schemeClr val="bg1"/>
              </a:solidFill>
              <a:latin typeface="Work Sans Medium" pitchFamily="2" charset="77"/>
            </a:endParaRPr>
          </a:p>
        </p:txBody>
      </p:sp>
      <p:pic>
        <p:nvPicPr>
          <p:cNvPr id="3" name="Imagen 2" descr="Imagen que contiene juguete, dibujo, reloj&#10;&#10;Descripción generada automáticamente">
            <a:extLst>
              <a:ext uri="{FF2B5EF4-FFF2-40B4-BE49-F238E27FC236}">
                <a16:creationId xmlns:a16="http://schemas.microsoft.com/office/drawing/2014/main" id="{F475D9A1-6E24-9BBF-31EB-A991048B5C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06442" y="2482324"/>
            <a:ext cx="4142303" cy="33457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uadroTexto 4">
            <a:extLst>
              <a:ext uri="{FF2B5EF4-FFF2-40B4-BE49-F238E27FC236}">
                <a16:creationId xmlns:a16="http://schemas.microsoft.com/office/drawing/2014/main" id="{FD1D8479-6D93-AD2E-8423-3360861FB1D1}"/>
              </a:ext>
            </a:extLst>
          </p:cNvPr>
          <p:cNvSpPr txBox="1"/>
          <p:nvPr/>
        </p:nvSpPr>
        <p:spPr>
          <a:xfrm>
            <a:off x="6307430" y="2350155"/>
            <a:ext cx="4921473" cy="3477875"/>
          </a:xfrm>
          <a:prstGeom prst="rect">
            <a:avLst/>
          </a:prstGeom>
          <a:noFill/>
        </p:spPr>
        <p:txBody>
          <a:bodyPr wrap="square" rtlCol="0">
            <a:spAutoFit/>
          </a:bodyPr>
          <a:lstStyle/>
          <a:p>
            <a:pPr marL="285750" indent="-285750" algn="just">
              <a:buFont typeface="Arial" panose="020B0604020202020204" pitchFamily="34" charset="0"/>
              <a:buChar char="•"/>
            </a:pPr>
            <a:r>
              <a:rPr lang="es-CO" sz="2000" b="0" i="0" dirty="0">
                <a:solidFill>
                  <a:srgbClr val="202124"/>
                </a:solidFill>
                <a:effectLst/>
                <a:latin typeface="Work Sans" pitchFamily="2" charset="0"/>
              </a:rPr>
              <a:t>“Es el </a:t>
            </a:r>
            <a:r>
              <a:rPr lang="es-CO" sz="2000" b="1" i="0" dirty="0">
                <a:solidFill>
                  <a:srgbClr val="202124"/>
                </a:solidFill>
                <a:effectLst/>
                <a:latin typeface="Work Sans" pitchFamily="2" charset="0"/>
              </a:rPr>
              <a:t>proceso</a:t>
            </a:r>
            <a:r>
              <a:rPr lang="es-CO" sz="2000" b="0" i="0" dirty="0">
                <a:solidFill>
                  <a:srgbClr val="202124"/>
                </a:solidFill>
                <a:effectLst/>
                <a:latin typeface="Work Sans" pitchFamily="2" charset="0"/>
              </a:rPr>
              <a:t> mediante el cual se intercambian diferentes puntos de vista para recopilar y modelar lo que el sistema va a realizar. </a:t>
            </a:r>
          </a:p>
          <a:p>
            <a:pPr marL="285750" indent="-285750" algn="just">
              <a:buFont typeface="Arial" panose="020B0604020202020204" pitchFamily="34" charset="0"/>
              <a:buChar char="•"/>
            </a:pPr>
            <a:endParaRPr lang="es-CO" sz="2000" dirty="0">
              <a:solidFill>
                <a:srgbClr val="202124"/>
              </a:solidFill>
              <a:latin typeface="Work Sans" pitchFamily="2" charset="0"/>
            </a:endParaRPr>
          </a:p>
          <a:p>
            <a:pPr marL="285750" indent="-285750" algn="just">
              <a:buFont typeface="Arial" panose="020B0604020202020204" pitchFamily="34" charset="0"/>
              <a:buChar char="•"/>
            </a:pPr>
            <a:r>
              <a:rPr lang="es-CO" sz="2000" b="0" i="0" dirty="0">
                <a:solidFill>
                  <a:srgbClr val="202124"/>
                </a:solidFill>
                <a:effectLst/>
                <a:latin typeface="Work Sans" pitchFamily="2" charset="0"/>
              </a:rPr>
              <a:t>Este </a:t>
            </a:r>
            <a:r>
              <a:rPr lang="es-CO" sz="2000" b="1" i="0" dirty="0">
                <a:solidFill>
                  <a:srgbClr val="202124"/>
                </a:solidFill>
                <a:effectLst/>
                <a:latin typeface="Work Sans" pitchFamily="2" charset="0"/>
              </a:rPr>
              <a:t>proceso</a:t>
            </a:r>
            <a:r>
              <a:rPr lang="es-CO" sz="2000" b="0" i="0" dirty="0">
                <a:solidFill>
                  <a:srgbClr val="202124"/>
                </a:solidFill>
                <a:effectLst/>
                <a:latin typeface="Work Sans" pitchFamily="2" charset="0"/>
              </a:rPr>
              <a:t> utiliza una combinación de métodos, herramientas y actores, cuyo producto es un modelo del cual se genera un documento de requerimientos.”</a:t>
            </a:r>
            <a:endParaRPr lang="es-CO" sz="2000" dirty="0">
              <a:latin typeface="Work Sans" pitchFamily="2" charset="0"/>
            </a:endParaRPr>
          </a:p>
        </p:txBody>
      </p:sp>
    </p:spTree>
    <p:extLst>
      <p:ext uri="{BB962C8B-B14F-4D97-AF65-F5344CB8AC3E}">
        <p14:creationId xmlns:p14="http://schemas.microsoft.com/office/powerpoint/2010/main" val="12205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67CBC-1536-A090-A5B5-FE205F3AF4AD}"/>
              </a:ext>
            </a:extLst>
          </p:cNvPr>
          <p:cNvSpPr txBox="1">
            <a:spLocks/>
          </p:cNvSpPr>
          <p:nvPr/>
        </p:nvSpPr>
        <p:spPr>
          <a:xfrm>
            <a:off x="539364" y="334784"/>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TÉCNICAS DE ELICITACIÓN DE REQUISITOS</a:t>
            </a:r>
          </a:p>
          <a:p>
            <a:endParaRPr lang="es-CO" b="1" dirty="0">
              <a:solidFill>
                <a:srgbClr val="009900"/>
              </a:solidFill>
              <a:latin typeface="Work Sans" pitchFamily="2" charset="0"/>
            </a:endParaRPr>
          </a:p>
        </p:txBody>
      </p:sp>
      <p:sp>
        <p:nvSpPr>
          <p:cNvPr id="4" name="CuadroTexto 3">
            <a:extLst>
              <a:ext uri="{FF2B5EF4-FFF2-40B4-BE49-F238E27FC236}">
                <a16:creationId xmlns:a16="http://schemas.microsoft.com/office/drawing/2014/main" id="{AE60F365-297C-8E61-BF8A-174C424E9B20}"/>
              </a:ext>
            </a:extLst>
          </p:cNvPr>
          <p:cNvSpPr txBox="1"/>
          <p:nvPr/>
        </p:nvSpPr>
        <p:spPr>
          <a:xfrm>
            <a:off x="1233921" y="1847518"/>
            <a:ext cx="10015969" cy="1631216"/>
          </a:xfrm>
          <a:prstGeom prst="rect">
            <a:avLst/>
          </a:prstGeom>
          <a:noFill/>
        </p:spPr>
        <p:txBody>
          <a:bodyPr wrap="square" rtlCol="0">
            <a:spAutoFit/>
          </a:bodyPr>
          <a:lstStyle/>
          <a:p>
            <a:pPr algn="just"/>
            <a:r>
              <a:rPr lang="es-CO" sz="2000" dirty="0">
                <a:latin typeface="Work Sans" pitchFamily="2" charset="0"/>
              </a:rPr>
              <a:t>Para conocer las necesidades del cliente, recopilar información sobre el negocio y determinar los requisitos del software a desarrollar, es necesario recopilar información.</a:t>
            </a:r>
          </a:p>
          <a:p>
            <a:pPr algn="just"/>
            <a:endParaRPr lang="es-CO" sz="2000" dirty="0">
              <a:latin typeface="Work Sans" pitchFamily="2" charset="0"/>
            </a:endParaRPr>
          </a:p>
          <a:p>
            <a:pPr algn="just"/>
            <a:r>
              <a:rPr lang="es-CO" sz="2000" dirty="0">
                <a:latin typeface="Work Sans" pitchFamily="2" charset="0"/>
              </a:rPr>
              <a:t>Para esto, se puede utilizar varias técnicas.  Entre las que se encuentran:</a:t>
            </a:r>
          </a:p>
        </p:txBody>
      </p:sp>
      <p:sp>
        <p:nvSpPr>
          <p:cNvPr id="5" name="CuadroTexto 4">
            <a:extLst>
              <a:ext uri="{FF2B5EF4-FFF2-40B4-BE49-F238E27FC236}">
                <a16:creationId xmlns:a16="http://schemas.microsoft.com/office/drawing/2014/main" id="{A8BF4D96-3DE7-5B1A-641B-4EB92694C3D5}"/>
              </a:ext>
            </a:extLst>
          </p:cNvPr>
          <p:cNvSpPr txBox="1"/>
          <p:nvPr/>
        </p:nvSpPr>
        <p:spPr>
          <a:xfrm>
            <a:off x="3262155" y="3898213"/>
            <a:ext cx="1900237" cy="584775"/>
          </a:xfrm>
          <a:prstGeom prst="rect">
            <a:avLst/>
          </a:prstGeom>
          <a:noFill/>
        </p:spPr>
        <p:txBody>
          <a:bodyPr wrap="square" rtlCol="0">
            <a:spAutoFit/>
          </a:bodyPr>
          <a:lstStyle/>
          <a:p>
            <a:pPr algn="ctr"/>
            <a:r>
              <a:rPr lang="es-CO" sz="1600" b="1" dirty="0">
                <a:latin typeface="Work Sans" pitchFamily="2" charset="0"/>
              </a:rPr>
              <a:t>Centradas en la Documentación</a:t>
            </a:r>
            <a:endParaRPr kumimoji="0" lang="es-ES" sz="1200" b="1" i="1" u="none" strike="noStrike" cap="none" spc="0" normalizeH="0" baseline="0" dirty="0">
              <a:ln>
                <a:noFill/>
              </a:ln>
              <a:effectLst/>
              <a:uFillTx/>
              <a:latin typeface="Work Sans" pitchFamily="2" charset="0"/>
              <a:ea typeface="Helvetica Neue"/>
              <a:cs typeface="Calibir"/>
              <a:sym typeface="Helvetica Neue"/>
            </a:endParaRPr>
          </a:p>
        </p:txBody>
      </p:sp>
      <p:sp>
        <p:nvSpPr>
          <p:cNvPr id="6" name="CuadroTexto 5">
            <a:extLst>
              <a:ext uri="{FF2B5EF4-FFF2-40B4-BE49-F238E27FC236}">
                <a16:creationId xmlns:a16="http://schemas.microsoft.com/office/drawing/2014/main" id="{6672A401-6E00-AB15-11FF-551E9000E255}"/>
              </a:ext>
            </a:extLst>
          </p:cNvPr>
          <p:cNvSpPr txBox="1"/>
          <p:nvPr/>
        </p:nvSpPr>
        <p:spPr>
          <a:xfrm>
            <a:off x="7559488" y="3952255"/>
            <a:ext cx="1734022" cy="338554"/>
          </a:xfrm>
          <a:prstGeom prst="rect">
            <a:avLst/>
          </a:prstGeom>
          <a:noFill/>
        </p:spPr>
        <p:txBody>
          <a:bodyPr wrap="square" rtlCol="0">
            <a:spAutoFit/>
          </a:bodyPr>
          <a:lstStyle/>
          <a:p>
            <a:pPr algn="ctr"/>
            <a:r>
              <a:rPr lang="es-CO" sz="1600" b="1" dirty="0">
                <a:latin typeface="Work Sans" pitchFamily="2" charset="0"/>
              </a:rPr>
              <a:t>Observación</a:t>
            </a:r>
            <a:endParaRPr kumimoji="0" lang="es-ES" sz="1200" b="1" i="1" u="none" strike="noStrike" cap="none" spc="0" normalizeH="0" baseline="0" dirty="0">
              <a:ln>
                <a:noFill/>
              </a:ln>
              <a:effectLst/>
              <a:uFillTx/>
              <a:latin typeface="Work Sans" pitchFamily="2" charset="0"/>
              <a:ea typeface="Helvetica Neue"/>
              <a:cs typeface="Calibir"/>
              <a:sym typeface="Helvetica Neue"/>
            </a:endParaRPr>
          </a:p>
        </p:txBody>
      </p:sp>
      <p:pic>
        <p:nvPicPr>
          <p:cNvPr id="7" name="Imagen 6" descr="Una caricatura de una persona&#10;&#10;Descripción generada automáticamente con confianza media">
            <a:extLst>
              <a:ext uri="{FF2B5EF4-FFF2-40B4-BE49-F238E27FC236}">
                <a16:creationId xmlns:a16="http://schemas.microsoft.com/office/drawing/2014/main" id="{C9DC492B-D7EF-6156-3B78-0642F3B4037E}"/>
              </a:ext>
            </a:extLst>
          </p:cNvPr>
          <p:cNvPicPr>
            <a:picLocks noChangeAspect="1"/>
          </p:cNvPicPr>
          <p:nvPr/>
        </p:nvPicPr>
        <p:blipFill>
          <a:blip r:embed="rId3"/>
          <a:stretch>
            <a:fillRect/>
          </a:stretch>
        </p:blipFill>
        <p:spPr>
          <a:xfrm>
            <a:off x="3889490" y="4835245"/>
            <a:ext cx="2206510" cy="1631216"/>
          </a:xfrm>
          <a:prstGeom prst="rect">
            <a:avLst/>
          </a:prstGeom>
        </p:spPr>
      </p:pic>
      <p:pic>
        <p:nvPicPr>
          <p:cNvPr id="8" name="Imagen 7" descr="Dibujo animado de una persona&#10;&#10;Descripción generada automáticamente con confianza media">
            <a:extLst>
              <a:ext uri="{FF2B5EF4-FFF2-40B4-BE49-F238E27FC236}">
                <a16:creationId xmlns:a16="http://schemas.microsoft.com/office/drawing/2014/main" id="{756A0B9F-9705-C1C3-182C-9F221A8E1F4C}"/>
              </a:ext>
            </a:extLst>
          </p:cNvPr>
          <p:cNvPicPr>
            <a:picLocks noChangeAspect="1"/>
          </p:cNvPicPr>
          <p:nvPr/>
        </p:nvPicPr>
        <p:blipFill>
          <a:blip r:embed="rId4"/>
          <a:stretch>
            <a:fillRect/>
          </a:stretch>
        </p:blipFill>
        <p:spPr>
          <a:xfrm>
            <a:off x="1976873" y="4728432"/>
            <a:ext cx="2361747" cy="1738029"/>
          </a:xfrm>
          <a:prstGeom prst="rect">
            <a:avLst/>
          </a:prstGeom>
        </p:spPr>
      </p:pic>
      <p:pic>
        <p:nvPicPr>
          <p:cNvPr id="9" name="Imagen 8" descr="Interfaz de usuario gráfica, Texto, Aplicación&#10;&#10;Descripción generada automáticamente">
            <a:extLst>
              <a:ext uri="{FF2B5EF4-FFF2-40B4-BE49-F238E27FC236}">
                <a16:creationId xmlns:a16="http://schemas.microsoft.com/office/drawing/2014/main" id="{28B3E5A3-DC54-D805-B32D-7F3328E9A938}"/>
              </a:ext>
            </a:extLst>
          </p:cNvPr>
          <p:cNvPicPr>
            <a:picLocks noChangeAspect="1"/>
          </p:cNvPicPr>
          <p:nvPr/>
        </p:nvPicPr>
        <p:blipFill>
          <a:blip r:embed="rId5"/>
          <a:stretch>
            <a:fillRect/>
          </a:stretch>
        </p:blipFill>
        <p:spPr>
          <a:xfrm>
            <a:off x="6950851" y="4314870"/>
            <a:ext cx="2115531" cy="2022427"/>
          </a:xfrm>
          <a:prstGeom prst="rect">
            <a:avLst/>
          </a:prstGeom>
        </p:spPr>
      </p:pic>
      <p:pic>
        <p:nvPicPr>
          <p:cNvPr id="10" name="Imagen 9" descr="Interfaz de usuario gráfica, Aplicación, Teams&#10;&#10;Descripción generada automáticamente">
            <a:extLst>
              <a:ext uri="{FF2B5EF4-FFF2-40B4-BE49-F238E27FC236}">
                <a16:creationId xmlns:a16="http://schemas.microsoft.com/office/drawing/2014/main" id="{F67C86FB-0B54-E4E7-BEFA-625FE3294041}"/>
              </a:ext>
            </a:extLst>
          </p:cNvPr>
          <p:cNvPicPr>
            <a:picLocks noChangeAspect="1"/>
          </p:cNvPicPr>
          <p:nvPr/>
        </p:nvPicPr>
        <p:blipFill>
          <a:blip r:embed="rId6"/>
          <a:stretch>
            <a:fillRect/>
          </a:stretch>
        </p:blipFill>
        <p:spPr>
          <a:xfrm>
            <a:off x="8828362" y="4482988"/>
            <a:ext cx="2003071" cy="1974146"/>
          </a:xfrm>
          <a:prstGeom prst="rect">
            <a:avLst/>
          </a:prstGeom>
        </p:spPr>
      </p:pic>
    </p:spTree>
    <p:extLst>
      <p:ext uri="{BB962C8B-B14F-4D97-AF65-F5344CB8AC3E}">
        <p14:creationId xmlns:p14="http://schemas.microsoft.com/office/powerpoint/2010/main" val="150040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65FDE73-C641-1100-C209-6B5902DCC3EC}"/>
              </a:ext>
            </a:extLst>
          </p:cNvPr>
          <p:cNvSpPr/>
          <p:nvPr/>
        </p:nvSpPr>
        <p:spPr>
          <a:xfrm>
            <a:off x="963504" y="1913464"/>
            <a:ext cx="2939970" cy="347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a:extLst>
              <a:ext uri="{FF2B5EF4-FFF2-40B4-BE49-F238E27FC236}">
                <a16:creationId xmlns:a16="http://schemas.microsoft.com/office/drawing/2014/main" id="{EE37A3CD-1BAC-6175-4755-9AC66A46B6FF}"/>
              </a:ext>
            </a:extLst>
          </p:cNvPr>
          <p:cNvSpPr txBox="1">
            <a:spLocks/>
          </p:cNvSpPr>
          <p:nvPr/>
        </p:nvSpPr>
        <p:spPr>
          <a:xfrm>
            <a:off x="864242" y="461225"/>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a:t>
            </a:r>
          </a:p>
          <a:p>
            <a:endParaRPr lang="es-CO" b="1" dirty="0">
              <a:solidFill>
                <a:srgbClr val="009900"/>
              </a:solidFill>
              <a:latin typeface="Work Sans" pitchFamily="2" charset="0"/>
            </a:endParaRPr>
          </a:p>
        </p:txBody>
      </p:sp>
      <p:sp>
        <p:nvSpPr>
          <p:cNvPr id="3" name="CuadroTexto 2">
            <a:extLst>
              <a:ext uri="{FF2B5EF4-FFF2-40B4-BE49-F238E27FC236}">
                <a16:creationId xmlns:a16="http://schemas.microsoft.com/office/drawing/2014/main" id="{5F8B3B35-9A54-44A1-5293-4A128F4A323D}"/>
              </a:ext>
            </a:extLst>
          </p:cNvPr>
          <p:cNvSpPr txBox="1"/>
          <p:nvPr/>
        </p:nvSpPr>
        <p:spPr>
          <a:xfrm>
            <a:off x="1037713" y="2448785"/>
            <a:ext cx="6533796" cy="461665"/>
          </a:xfrm>
          <a:prstGeom prst="rect">
            <a:avLst/>
          </a:prstGeom>
          <a:noFill/>
        </p:spPr>
        <p:txBody>
          <a:bodyPr wrap="square" rtlCol="0">
            <a:spAutoFit/>
          </a:bodyPr>
          <a:lstStyle/>
          <a:p>
            <a:r>
              <a:rPr lang="es-CO" sz="2400" b="1" dirty="0">
                <a:latin typeface="Work Sans" pitchFamily="2" charset="0"/>
              </a:rPr>
              <a:t>1. Estudio de Documentación</a:t>
            </a:r>
          </a:p>
        </p:txBody>
      </p:sp>
      <p:sp>
        <p:nvSpPr>
          <p:cNvPr id="5" name="CuadroTexto 4">
            <a:extLst>
              <a:ext uri="{FF2B5EF4-FFF2-40B4-BE49-F238E27FC236}">
                <a16:creationId xmlns:a16="http://schemas.microsoft.com/office/drawing/2014/main" id="{E0942670-064B-F9DF-5764-A37BB34B9376}"/>
              </a:ext>
            </a:extLst>
          </p:cNvPr>
          <p:cNvSpPr txBox="1"/>
          <p:nvPr/>
        </p:nvSpPr>
        <p:spPr>
          <a:xfrm>
            <a:off x="1987477" y="3223308"/>
            <a:ext cx="6810159" cy="2246769"/>
          </a:xfrm>
          <a:prstGeom prst="rect">
            <a:avLst/>
          </a:prstGeom>
          <a:noFill/>
        </p:spPr>
        <p:txBody>
          <a:bodyPr wrap="square" rtlCol="0">
            <a:spAutoFit/>
          </a:bodyPr>
          <a:lstStyle/>
          <a:p>
            <a:pPr algn="just"/>
            <a:r>
              <a:rPr lang="es-CO" sz="2000" b="0" i="0" dirty="0">
                <a:solidFill>
                  <a:srgbClr val="404040"/>
                </a:solidFill>
                <a:effectLst/>
                <a:latin typeface="Work Sans" pitchFamily="2" charset="0"/>
              </a:rPr>
              <a:t>Consiste en leer documentos que informen sobre el dominio del problema al cual se le dará solución con el sistema que se desarrollará.</a:t>
            </a:r>
            <a:endParaRPr lang="es-CO" sz="2000" dirty="0">
              <a:solidFill>
                <a:srgbClr val="404040"/>
              </a:solidFill>
              <a:latin typeface="Work Sans" pitchFamily="2" charset="0"/>
            </a:endParaRPr>
          </a:p>
          <a:p>
            <a:pPr algn="just"/>
            <a:endParaRPr lang="es-CO" sz="2000" dirty="0">
              <a:solidFill>
                <a:srgbClr val="404040"/>
              </a:solidFill>
              <a:latin typeface="Work Sans" pitchFamily="2" charset="0"/>
            </a:endParaRPr>
          </a:p>
          <a:p>
            <a:pPr algn="just"/>
            <a:r>
              <a:rPr lang="es-CO" sz="2000" b="0" i="0" dirty="0">
                <a:solidFill>
                  <a:srgbClr val="404040"/>
                </a:solidFill>
                <a:effectLst/>
                <a:latin typeface="Work Sans" pitchFamily="2" charset="0"/>
              </a:rPr>
              <a:t>Los documentos brindarán información sobre aspectos relativos a los objetivos de negocio de la organización o sobre sus prácticas profesionales. </a:t>
            </a:r>
            <a:endParaRPr lang="es-CO" sz="2000" dirty="0">
              <a:latin typeface="Work Sans" pitchFamily="2" charset="0"/>
            </a:endParaRPr>
          </a:p>
        </p:txBody>
      </p:sp>
      <p:pic>
        <p:nvPicPr>
          <p:cNvPr id="7" name="Imagen 6" descr="Imagen que contiene Icono&#10;&#10;Descripción generada automáticamente">
            <a:extLst>
              <a:ext uri="{FF2B5EF4-FFF2-40B4-BE49-F238E27FC236}">
                <a16:creationId xmlns:a16="http://schemas.microsoft.com/office/drawing/2014/main" id="{B81A1D31-D8E1-D094-FF17-535EA3235F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72625" y="3425666"/>
            <a:ext cx="2044411" cy="2044411"/>
          </a:xfrm>
          <a:prstGeom prst="rect">
            <a:avLst/>
          </a:prstGeom>
        </p:spPr>
      </p:pic>
    </p:spTree>
    <p:extLst>
      <p:ext uri="{BB962C8B-B14F-4D97-AF65-F5344CB8AC3E}">
        <p14:creationId xmlns:p14="http://schemas.microsoft.com/office/powerpoint/2010/main" val="68538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2CAF686-2B1F-2A4A-A0F2-CAE3CF59E65B}"/>
              </a:ext>
            </a:extLst>
          </p:cNvPr>
          <p:cNvSpPr txBox="1">
            <a:spLocks/>
          </p:cNvSpPr>
          <p:nvPr/>
        </p:nvSpPr>
        <p:spPr>
          <a:xfrm>
            <a:off x="199926" y="416689"/>
            <a:ext cx="11140019" cy="11926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chemeClr val="bg1"/>
                </a:solidFill>
                <a:latin typeface="Work Sans" pitchFamily="2" charset="0"/>
              </a:rPr>
              <a:t>TÉCNICA CENTRADA EN LA DOCUMENTACIÓN</a:t>
            </a:r>
          </a:p>
          <a:p>
            <a:endParaRPr lang="es-CO" b="1" dirty="0">
              <a:solidFill>
                <a:schemeClr val="bg1"/>
              </a:solidFill>
              <a:latin typeface="Work Sans" pitchFamily="2" charset="0"/>
            </a:endParaRPr>
          </a:p>
        </p:txBody>
      </p:sp>
      <p:sp>
        <p:nvSpPr>
          <p:cNvPr id="4" name="CuadroTexto 3">
            <a:extLst>
              <a:ext uri="{FF2B5EF4-FFF2-40B4-BE49-F238E27FC236}">
                <a16:creationId xmlns:a16="http://schemas.microsoft.com/office/drawing/2014/main" id="{3E9ACFB3-686C-2C68-798D-6C11E0DFCF87}"/>
              </a:ext>
            </a:extLst>
          </p:cNvPr>
          <p:cNvSpPr txBox="1"/>
          <p:nvPr/>
        </p:nvSpPr>
        <p:spPr>
          <a:xfrm>
            <a:off x="937345" y="3381146"/>
            <a:ext cx="3821690" cy="1569660"/>
          </a:xfrm>
          <a:prstGeom prst="rect">
            <a:avLst/>
          </a:prstGeom>
          <a:noFill/>
        </p:spPr>
        <p:txBody>
          <a:bodyPr wrap="square" rtlCol="0">
            <a:spAutoFit/>
          </a:bodyPr>
          <a:lstStyle/>
          <a:p>
            <a:pPr algn="just"/>
            <a:r>
              <a:rPr lang="es-CO" sz="2400" dirty="0">
                <a:solidFill>
                  <a:schemeClr val="bg1"/>
                </a:solidFill>
                <a:latin typeface="Work Sans" pitchFamily="2" charset="0"/>
              </a:rPr>
              <a:t>Algunos de los documentos sugeridos para leer y analizar, son:</a:t>
            </a:r>
          </a:p>
        </p:txBody>
      </p:sp>
      <p:graphicFrame>
        <p:nvGraphicFramePr>
          <p:cNvPr id="5" name="Diagrama 4">
            <a:extLst>
              <a:ext uri="{FF2B5EF4-FFF2-40B4-BE49-F238E27FC236}">
                <a16:creationId xmlns:a16="http://schemas.microsoft.com/office/drawing/2014/main" id="{588B1F5D-F7E3-C539-5389-5D2BC217F55E}"/>
              </a:ext>
            </a:extLst>
          </p:cNvPr>
          <p:cNvGraphicFramePr/>
          <p:nvPr>
            <p:extLst>
              <p:ext uri="{D42A27DB-BD31-4B8C-83A1-F6EECF244321}">
                <p14:modId xmlns:p14="http://schemas.microsoft.com/office/powerpoint/2010/main" val="3517671963"/>
              </p:ext>
            </p:extLst>
          </p:nvPr>
        </p:nvGraphicFramePr>
        <p:xfrm>
          <a:off x="4671978" y="2069698"/>
          <a:ext cx="6861932" cy="4192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05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1D880-FC17-3789-2435-5FF7492EABD6}"/>
              </a:ext>
            </a:extLst>
          </p:cNvPr>
          <p:cNvSpPr>
            <a:spLocks noGrp="1"/>
          </p:cNvSpPr>
          <p:nvPr>
            <p:ph type="title"/>
          </p:nvPr>
        </p:nvSpPr>
        <p:spPr>
          <a:xfrm>
            <a:off x="276128" y="167941"/>
            <a:ext cx="10515600" cy="1325563"/>
          </a:xfrm>
        </p:spPr>
        <p:txBody>
          <a:bodyPr>
            <a:normAutofit/>
          </a:bodyPr>
          <a:lstStyle/>
          <a:p>
            <a:r>
              <a:rPr lang="es-CO" b="1" dirty="0">
                <a:solidFill>
                  <a:schemeClr val="bg1"/>
                </a:solidFill>
                <a:latin typeface="Work Sans" pitchFamily="2" charset="0"/>
              </a:rPr>
              <a:t>TÉCNICA CENTRADA EN LA DOCUMENTACIÓN</a:t>
            </a:r>
            <a:endParaRPr lang="es-CO" sz="2800" b="1" dirty="0">
              <a:solidFill>
                <a:schemeClr val="bg1"/>
              </a:solidFill>
              <a:latin typeface="Work Sans" pitchFamily="2" charset="0"/>
            </a:endParaRPr>
          </a:p>
        </p:txBody>
      </p:sp>
      <p:sp>
        <p:nvSpPr>
          <p:cNvPr id="4" name="CuadroTexto 3">
            <a:extLst>
              <a:ext uri="{FF2B5EF4-FFF2-40B4-BE49-F238E27FC236}">
                <a16:creationId xmlns:a16="http://schemas.microsoft.com/office/drawing/2014/main" id="{2F2833EE-F174-0900-188A-F2B1005E780F}"/>
              </a:ext>
            </a:extLst>
          </p:cNvPr>
          <p:cNvSpPr txBox="1"/>
          <p:nvPr/>
        </p:nvSpPr>
        <p:spPr>
          <a:xfrm>
            <a:off x="398471" y="1862187"/>
            <a:ext cx="2544082" cy="461665"/>
          </a:xfrm>
          <a:prstGeom prst="rect">
            <a:avLst/>
          </a:prstGeom>
          <a:noFill/>
        </p:spPr>
        <p:txBody>
          <a:bodyPr wrap="square" rtlCol="0">
            <a:spAutoFit/>
          </a:bodyPr>
          <a:lstStyle/>
          <a:p>
            <a:r>
              <a:rPr lang="es-CO" sz="2400" b="1" dirty="0">
                <a:latin typeface="Work Sans" pitchFamily="2" charset="0"/>
              </a:rPr>
              <a:t>2. Entrevista</a:t>
            </a:r>
          </a:p>
        </p:txBody>
      </p:sp>
      <p:sp>
        <p:nvSpPr>
          <p:cNvPr id="6" name="CuadroTexto 5">
            <a:extLst>
              <a:ext uri="{FF2B5EF4-FFF2-40B4-BE49-F238E27FC236}">
                <a16:creationId xmlns:a16="http://schemas.microsoft.com/office/drawing/2014/main" id="{ED5A21EC-6834-BFED-F45E-882A4EA00DA9}"/>
              </a:ext>
            </a:extLst>
          </p:cNvPr>
          <p:cNvSpPr txBox="1"/>
          <p:nvPr/>
        </p:nvSpPr>
        <p:spPr>
          <a:xfrm>
            <a:off x="4391891" y="1987134"/>
            <a:ext cx="7197436" cy="4401205"/>
          </a:xfrm>
          <a:prstGeom prst="rect">
            <a:avLst/>
          </a:prstGeom>
          <a:noFill/>
        </p:spPr>
        <p:txBody>
          <a:bodyPr wrap="square" rtlCol="0">
            <a:spAutoFit/>
          </a:bodyPr>
          <a:lstStyle/>
          <a:p>
            <a:pPr algn="just"/>
            <a:r>
              <a:rPr lang="es-CO" sz="1600" dirty="0">
                <a:latin typeface="Work Sans" pitchFamily="2" charset="0"/>
              </a:rPr>
              <a:t>La entrevista se puede considerar una técnica de documentación, ya que la preparación de ésta requiere consultar documentos que apoyen el desarrollo de la entrevista y se debe construir instrumentos para la recolección de información.</a:t>
            </a:r>
          </a:p>
          <a:p>
            <a:pPr algn="just"/>
            <a:endParaRPr lang="es-CO" sz="1600" dirty="0">
              <a:latin typeface="Work Sans" pitchFamily="2" charset="0"/>
            </a:endParaRPr>
          </a:p>
          <a:p>
            <a:pPr algn="just"/>
            <a:r>
              <a:rPr lang="es-CO" sz="1600" dirty="0">
                <a:latin typeface="Work Sans" pitchFamily="2" charset="0"/>
              </a:rPr>
              <a:t>Es una conversación dirigida con un propósito específico. Su objetivo es recopilar información.</a:t>
            </a:r>
          </a:p>
          <a:p>
            <a:pPr algn="just"/>
            <a:endParaRPr lang="es-CO" sz="1600" dirty="0">
              <a:latin typeface="Work Sans" pitchFamily="2" charset="0"/>
            </a:endParaRPr>
          </a:p>
          <a:p>
            <a:pPr algn="just"/>
            <a:r>
              <a:rPr lang="es-CO" sz="1600" dirty="0">
                <a:latin typeface="Work Sans" pitchFamily="2" charset="0"/>
              </a:rPr>
              <a:t>Se aplica cuando se requiere obtener la información de manera directa a través de la aplicación de un cuestionario en un diálogo abierto entre un receptor y emisor, para ello se deben tener en cuenta las siguientes recomendaciones al momento de realizar una entrevista.</a:t>
            </a:r>
          </a:p>
          <a:p>
            <a:pPr algn="just"/>
            <a:endParaRPr lang="es-CO" sz="1600" dirty="0">
              <a:latin typeface="Work Sans" pitchFamily="2" charset="0"/>
            </a:endParaRPr>
          </a:p>
          <a:p>
            <a:pPr algn="just"/>
            <a:r>
              <a:rPr lang="es-CO" sz="1600" b="1" dirty="0">
                <a:latin typeface="Work Sans" pitchFamily="2" charset="0"/>
              </a:rPr>
              <a:t>Nota:</a:t>
            </a:r>
          </a:p>
          <a:p>
            <a:pPr marL="285750" indent="-285750" algn="just">
              <a:buFont typeface="Arial" panose="020B0604020202020204" pitchFamily="34" charset="0"/>
              <a:buChar char="•"/>
            </a:pPr>
            <a:r>
              <a:rPr lang="es-CO" sz="1600" b="1" i="1" dirty="0">
                <a:solidFill>
                  <a:srgbClr val="00CC66"/>
                </a:solidFill>
                <a:latin typeface="Work Sans" pitchFamily="2" charset="0"/>
              </a:rPr>
              <a:t>Técnica:  </a:t>
            </a:r>
            <a:r>
              <a:rPr lang="es-CO" sz="1600" i="1" dirty="0">
                <a:latin typeface="Work Sans" pitchFamily="2" charset="0"/>
              </a:rPr>
              <a:t>Entrevista</a:t>
            </a:r>
          </a:p>
          <a:p>
            <a:pPr marL="285750" indent="-285750" algn="just">
              <a:buFont typeface="Arial" panose="020B0604020202020204" pitchFamily="34" charset="0"/>
              <a:buChar char="•"/>
            </a:pPr>
            <a:r>
              <a:rPr lang="es-CO" sz="1600" b="1" i="1" dirty="0">
                <a:solidFill>
                  <a:srgbClr val="0000FF"/>
                </a:solidFill>
                <a:latin typeface="Work Sans" pitchFamily="2" charset="0"/>
              </a:rPr>
              <a:t>Instrumento:  </a:t>
            </a:r>
            <a:r>
              <a:rPr lang="es-CO" sz="1600" i="1" dirty="0">
                <a:latin typeface="Work Sans" pitchFamily="2" charset="0"/>
              </a:rPr>
              <a:t>Cuestionario</a:t>
            </a:r>
          </a:p>
        </p:txBody>
      </p:sp>
      <p:pic>
        <p:nvPicPr>
          <p:cNvPr id="7" name="Imagen 6" descr="Interfaz de usuario gráfica&#10;&#10;Descripción generada automáticamente">
            <a:extLst>
              <a:ext uri="{FF2B5EF4-FFF2-40B4-BE49-F238E27FC236}">
                <a16:creationId xmlns:a16="http://schemas.microsoft.com/office/drawing/2014/main" id="{CC54784F-204F-66B8-88E9-D1CE4DF6D5D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0478" y="3154201"/>
            <a:ext cx="3326818" cy="2255999"/>
          </a:xfrm>
          <a:prstGeom prst="rect">
            <a:avLst/>
          </a:prstGeom>
        </p:spPr>
      </p:pic>
    </p:spTree>
    <p:extLst>
      <p:ext uri="{BB962C8B-B14F-4D97-AF65-F5344CB8AC3E}">
        <p14:creationId xmlns:p14="http://schemas.microsoft.com/office/powerpoint/2010/main" val="287488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67CBC-1536-A090-A5B5-FE205F3AF4AD}"/>
              </a:ext>
            </a:extLst>
          </p:cNvPr>
          <p:cNvSpPr txBox="1">
            <a:spLocks/>
          </p:cNvSpPr>
          <p:nvPr/>
        </p:nvSpPr>
        <p:spPr>
          <a:xfrm>
            <a:off x="463163" y="288387"/>
            <a:ext cx="10515600" cy="12654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 -</a:t>
            </a:r>
            <a:r>
              <a:rPr lang="es-CO" sz="2800" b="1" dirty="0">
                <a:solidFill>
                  <a:srgbClr val="009900"/>
                </a:solidFill>
                <a:latin typeface="Work Sans" pitchFamily="2" charset="0"/>
              </a:rPr>
              <a:t> </a:t>
            </a:r>
            <a:r>
              <a:rPr lang="es-CO" sz="3200" b="1" dirty="0">
                <a:solidFill>
                  <a:srgbClr val="009900"/>
                </a:solidFill>
                <a:latin typeface="Work Sans" pitchFamily="2" charset="0"/>
              </a:rPr>
              <a:t>La Entrevista</a:t>
            </a:r>
            <a:endParaRPr lang="es-CO" sz="2800" b="1" dirty="0">
              <a:solidFill>
                <a:srgbClr val="009900"/>
              </a:solidFill>
              <a:latin typeface="Work Sans" pitchFamily="2" charset="0"/>
            </a:endParaRPr>
          </a:p>
        </p:txBody>
      </p:sp>
      <p:sp>
        <p:nvSpPr>
          <p:cNvPr id="3" name="CuadroTexto 2">
            <a:extLst>
              <a:ext uri="{FF2B5EF4-FFF2-40B4-BE49-F238E27FC236}">
                <a16:creationId xmlns:a16="http://schemas.microsoft.com/office/drawing/2014/main" id="{045C47E2-B5F4-F850-9154-BEBBB424B167}"/>
              </a:ext>
            </a:extLst>
          </p:cNvPr>
          <p:cNvSpPr txBox="1"/>
          <p:nvPr/>
        </p:nvSpPr>
        <p:spPr>
          <a:xfrm>
            <a:off x="919594" y="1929028"/>
            <a:ext cx="3257552" cy="400110"/>
          </a:xfrm>
          <a:prstGeom prst="rect">
            <a:avLst/>
          </a:prstGeom>
          <a:noFill/>
        </p:spPr>
        <p:txBody>
          <a:bodyPr wrap="square" rtlCol="0">
            <a:spAutoFit/>
          </a:bodyPr>
          <a:lstStyle/>
          <a:p>
            <a:r>
              <a:rPr lang="es-CO" sz="2000" b="1" dirty="0">
                <a:latin typeface="Work Sans" pitchFamily="2" charset="0"/>
              </a:rPr>
              <a:t>Recomendaciones</a:t>
            </a:r>
          </a:p>
        </p:txBody>
      </p:sp>
      <p:sp>
        <p:nvSpPr>
          <p:cNvPr id="8" name="CuadroTexto 7">
            <a:extLst>
              <a:ext uri="{FF2B5EF4-FFF2-40B4-BE49-F238E27FC236}">
                <a16:creationId xmlns:a16="http://schemas.microsoft.com/office/drawing/2014/main" id="{951B69E1-7E29-F1F4-C428-0B799FAC5842}"/>
              </a:ext>
            </a:extLst>
          </p:cNvPr>
          <p:cNvSpPr txBox="1"/>
          <p:nvPr/>
        </p:nvSpPr>
        <p:spPr>
          <a:xfrm>
            <a:off x="1199269" y="2694211"/>
            <a:ext cx="4411822"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es-CO" dirty="0">
                <a:latin typeface="Work Sans" pitchFamily="2" charset="0"/>
              </a:rPr>
              <a:t>Entrevístese antes de realizar una entrevista.</a:t>
            </a:r>
          </a:p>
          <a:p>
            <a:pPr algn="just"/>
            <a:endParaRPr lang="es-CO" dirty="0">
              <a:latin typeface="Work Sans" pitchFamily="2" charset="0"/>
            </a:endParaRPr>
          </a:p>
          <a:p>
            <a:pPr marL="285750" indent="-285750" algn="just">
              <a:buFont typeface="Arial" panose="020B0604020202020204" pitchFamily="34" charset="0"/>
              <a:buChar char="•"/>
            </a:pPr>
            <a:r>
              <a:rPr lang="es-CO" dirty="0">
                <a:latin typeface="Work Sans" pitchFamily="2" charset="0"/>
              </a:rPr>
              <a:t>Reconocer sus predisposiciones y la forma como puede ser afectado por sus percepciones.</a:t>
            </a:r>
          </a:p>
          <a:p>
            <a:pPr algn="just"/>
            <a:endParaRPr lang="es-CO" dirty="0">
              <a:latin typeface="Work Sans" pitchFamily="2" charset="0"/>
            </a:endParaRPr>
          </a:p>
          <a:p>
            <a:pPr marL="285750" indent="-285750" algn="just">
              <a:buFont typeface="Arial" panose="020B0604020202020204" pitchFamily="34" charset="0"/>
              <a:buChar char="•"/>
            </a:pPr>
            <a:r>
              <a:rPr lang="es-CO" dirty="0">
                <a:latin typeface="Work Sans" pitchFamily="2" charset="0"/>
              </a:rPr>
              <a:t>Debe tener en cuenta que su ética, intelecto, crianza, educación y emociones pueden afectar lo que escuchará en la entrevista.</a:t>
            </a:r>
          </a:p>
        </p:txBody>
      </p:sp>
      <p:sp>
        <p:nvSpPr>
          <p:cNvPr id="9" name="CuadroTexto 8">
            <a:extLst>
              <a:ext uri="{FF2B5EF4-FFF2-40B4-BE49-F238E27FC236}">
                <a16:creationId xmlns:a16="http://schemas.microsoft.com/office/drawing/2014/main" id="{0E60EBF3-E7AD-621A-492C-A04746EB6293}"/>
              </a:ext>
            </a:extLst>
          </p:cNvPr>
          <p:cNvSpPr txBox="1"/>
          <p:nvPr/>
        </p:nvSpPr>
        <p:spPr>
          <a:xfrm>
            <a:off x="6255328" y="2694211"/>
            <a:ext cx="5444836"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Arial" panose="020B0604020202020204" pitchFamily="34" charset="0"/>
              <a:buChar char="•"/>
            </a:pPr>
            <a:r>
              <a:rPr lang="es-CO" dirty="0">
                <a:latin typeface="Work Sans" pitchFamily="2" charset="0"/>
              </a:rPr>
              <a:t>Elabore un proceso completo antes de realizar la entrevista.</a:t>
            </a:r>
          </a:p>
          <a:p>
            <a:pPr algn="just"/>
            <a:endParaRPr lang="es-CO" dirty="0">
              <a:latin typeface="Work Sans" pitchFamily="2" charset="0"/>
            </a:endParaRPr>
          </a:p>
          <a:p>
            <a:pPr marL="285750" indent="-285750" algn="just">
              <a:buFont typeface="Arial" panose="020B0604020202020204" pitchFamily="34" charset="0"/>
              <a:buChar char="•"/>
            </a:pPr>
            <a:r>
              <a:rPr lang="es-CO" dirty="0">
                <a:latin typeface="Work Sans" pitchFamily="2" charset="0"/>
              </a:rPr>
              <a:t>Revise cuidadosamente las preguntas de la entrevista, para convertirla en una entrevista de éxito.</a:t>
            </a:r>
          </a:p>
          <a:p>
            <a:pPr algn="just"/>
            <a:endParaRPr lang="es-CO" dirty="0">
              <a:latin typeface="Work Sans" pitchFamily="2" charset="0"/>
            </a:endParaRPr>
          </a:p>
          <a:p>
            <a:pPr marL="285750" indent="-285750" algn="just">
              <a:buFont typeface="Arial" panose="020B0604020202020204" pitchFamily="34" charset="0"/>
              <a:buChar char="•"/>
            </a:pPr>
            <a:r>
              <a:rPr lang="es-CO" dirty="0">
                <a:latin typeface="Work Sans" pitchFamily="2" charset="0"/>
              </a:rPr>
              <a:t>Haga de la entrevista un suceso satisfactorio para el entrevistado.</a:t>
            </a:r>
          </a:p>
          <a:p>
            <a:pPr algn="just"/>
            <a:endParaRPr lang="es-CO" dirty="0">
              <a:latin typeface="Work Sans" pitchFamily="2" charset="0"/>
            </a:endParaRPr>
          </a:p>
          <a:p>
            <a:pPr marL="285750" indent="-285750" algn="just">
              <a:buFont typeface="Arial" panose="020B0604020202020204" pitchFamily="34" charset="0"/>
              <a:buChar char="•"/>
            </a:pPr>
            <a:r>
              <a:rPr lang="es-CO" dirty="0">
                <a:latin typeface="Work Sans" pitchFamily="2" charset="0"/>
              </a:rPr>
              <a:t>Recuerde que con la entrevista va a obtener opiniones del entrevistado.</a:t>
            </a:r>
          </a:p>
        </p:txBody>
      </p:sp>
    </p:spTree>
    <p:extLst>
      <p:ext uri="{BB962C8B-B14F-4D97-AF65-F5344CB8AC3E}">
        <p14:creationId xmlns:p14="http://schemas.microsoft.com/office/powerpoint/2010/main" val="2532594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B65FDE73-C641-1100-C209-6B5902DCC3EC}"/>
              </a:ext>
            </a:extLst>
          </p:cNvPr>
          <p:cNvSpPr/>
          <p:nvPr/>
        </p:nvSpPr>
        <p:spPr>
          <a:xfrm>
            <a:off x="928869" y="1820554"/>
            <a:ext cx="2939970" cy="3472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ítulo 1">
            <a:extLst>
              <a:ext uri="{FF2B5EF4-FFF2-40B4-BE49-F238E27FC236}">
                <a16:creationId xmlns:a16="http://schemas.microsoft.com/office/drawing/2014/main" id="{EE37A3CD-1BAC-6175-4755-9AC66A46B6FF}"/>
              </a:ext>
            </a:extLst>
          </p:cNvPr>
          <p:cNvSpPr txBox="1">
            <a:spLocks/>
          </p:cNvSpPr>
          <p:nvPr/>
        </p:nvSpPr>
        <p:spPr>
          <a:xfrm>
            <a:off x="794969" y="336534"/>
            <a:ext cx="9866104" cy="1264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a:solidFill>
                  <a:srgbClr val="009900"/>
                </a:solidFill>
                <a:latin typeface="Work Sans" pitchFamily="2" charset="0"/>
              </a:rPr>
              <a:t>TÉCNICA CENTRADA EN LA DOCUMENTACIÓN - </a:t>
            </a:r>
            <a:r>
              <a:rPr lang="es-CO" sz="3200" b="1" dirty="0">
                <a:solidFill>
                  <a:srgbClr val="009900"/>
                </a:solidFill>
                <a:latin typeface="Work Sans" pitchFamily="2" charset="0"/>
              </a:rPr>
              <a:t>La Entrevista</a:t>
            </a:r>
          </a:p>
        </p:txBody>
      </p:sp>
      <p:sp>
        <p:nvSpPr>
          <p:cNvPr id="2" name="CuadroTexto 1">
            <a:extLst>
              <a:ext uri="{FF2B5EF4-FFF2-40B4-BE49-F238E27FC236}">
                <a16:creationId xmlns:a16="http://schemas.microsoft.com/office/drawing/2014/main" id="{1BE15EE5-2AB2-A036-5E9B-A8027021F18B}"/>
              </a:ext>
            </a:extLst>
          </p:cNvPr>
          <p:cNvSpPr txBox="1"/>
          <p:nvPr/>
        </p:nvSpPr>
        <p:spPr>
          <a:xfrm>
            <a:off x="1188460" y="2387656"/>
            <a:ext cx="5115358" cy="400110"/>
          </a:xfrm>
          <a:prstGeom prst="rect">
            <a:avLst/>
          </a:prstGeom>
          <a:noFill/>
        </p:spPr>
        <p:txBody>
          <a:bodyPr wrap="square" rtlCol="0">
            <a:spAutoFit/>
          </a:bodyPr>
          <a:lstStyle/>
          <a:p>
            <a:r>
              <a:rPr lang="es-CO" sz="2000" b="1" dirty="0">
                <a:latin typeface="Work Sans" pitchFamily="2" charset="0"/>
              </a:rPr>
              <a:t>Pasos para Preparar una Entrevista</a:t>
            </a:r>
          </a:p>
        </p:txBody>
      </p:sp>
      <p:sp>
        <p:nvSpPr>
          <p:cNvPr id="5" name="CuadroTexto 4">
            <a:extLst>
              <a:ext uri="{FF2B5EF4-FFF2-40B4-BE49-F238E27FC236}">
                <a16:creationId xmlns:a16="http://schemas.microsoft.com/office/drawing/2014/main" id="{D2C1B49F-63BC-83A6-39D8-031627DB1CBC}"/>
              </a:ext>
            </a:extLst>
          </p:cNvPr>
          <p:cNvSpPr txBox="1"/>
          <p:nvPr/>
        </p:nvSpPr>
        <p:spPr>
          <a:xfrm>
            <a:off x="1485900" y="3285405"/>
            <a:ext cx="9866104" cy="1754326"/>
          </a:xfrm>
          <a:prstGeom prst="rect">
            <a:avLst/>
          </a:prstGeom>
          <a:noFill/>
        </p:spPr>
        <p:txBody>
          <a:bodyPr wrap="square" rtlCol="0">
            <a:spAutoFit/>
          </a:bodyPr>
          <a:lstStyle/>
          <a:p>
            <a:pPr marL="285750" indent="-285750" algn="just">
              <a:buFont typeface="Arial" panose="020B0604020202020204" pitchFamily="34" charset="0"/>
              <a:buChar char="•"/>
            </a:pPr>
            <a:r>
              <a:rPr lang="es-CO" dirty="0">
                <a:latin typeface="Work Sans" pitchFamily="2" charset="0"/>
              </a:rPr>
              <a:t>Antes de elaborar la entrevista se debe buscar información relacionada con la organización, conocer las actividades, la misión, visión, se debe buscar en la web para revisar si tiene una página en donde se podrá conocer más acerca de ella.</a:t>
            </a:r>
          </a:p>
          <a:p>
            <a:pPr marL="285750" indent="-285750" algn="just">
              <a:buFont typeface="Arial" panose="020B0604020202020204" pitchFamily="34" charset="0"/>
              <a:buChar char="•"/>
            </a:pPr>
            <a:endParaRPr lang="es-CO" dirty="0">
              <a:latin typeface="Work Sans" pitchFamily="2" charset="0"/>
            </a:endParaRPr>
          </a:p>
          <a:p>
            <a:pPr marL="285750" indent="-285750" algn="just">
              <a:buFont typeface="Arial" panose="020B0604020202020204" pitchFamily="34" charset="0"/>
              <a:buChar char="•"/>
            </a:pPr>
            <a:r>
              <a:rPr lang="es-CO" dirty="0">
                <a:latin typeface="Work Sans" pitchFamily="2" charset="0"/>
              </a:rPr>
              <a:t>Completado el primer paso, se fijarán los objetivos de la entrevista. Concentrarse en los procesos o áreas objeto de estudio.</a:t>
            </a:r>
          </a:p>
        </p:txBody>
      </p:sp>
    </p:spTree>
    <p:extLst>
      <p:ext uri="{BB962C8B-B14F-4D97-AF65-F5344CB8AC3E}">
        <p14:creationId xmlns:p14="http://schemas.microsoft.com/office/powerpoint/2010/main" val="29096646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3491</TotalTime>
  <Words>1476</Words>
  <Application>Microsoft Office PowerPoint</Application>
  <PresentationFormat>Panorámica</PresentationFormat>
  <Paragraphs>146</Paragraphs>
  <Slides>24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Calibri Light</vt:lpstr>
      <vt:lpstr>Wingdings</vt:lpstr>
      <vt:lpstr>Work Sans</vt:lpstr>
      <vt:lpstr>Work Sans Light</vt:lpstr>
      <vt:lpstr>Work Sans Medium</vt:lpstr>
      <vt:lpstr>Tema de Office</vt:lpstr>
      <vt:lpstr>Presentación de PowerPoint</vt:lpstr>
      <vt:lpstr>Presentación de PowerPoint</vt:lpstr>
      <vt:lpstr>¿QUÉ ES ELICITACIÓN DE REQUISITOS?</vt:lpstr>
      <vt:lpstr>Presentación de PowerPoint</vt:lpstr>
      <vt:lpstr>Presentación de PowerPoint</vt:lpstr>
      <vt:lpstr>Presentación de PowerPoint</vt:lpstr>
      <vt:lpstr>TÉCNICA CENTRADA EN LA DOCUMENTACIÓN</vt:lpstr>
      <vt:lpstr>Presentación de PowerPoint</vt:lpstr>
      <vt:lpstr>Presentación de PowerPoint</vt:lpstr>
      <vt:lpstr>Presentación de PowerPoint</vt:lpstr>
      <vt:lpstr>TÉCNICA CENTRADA EN LA DOCUMENTACIÓN - La Entrevista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Enrique Pedraza Sanchez</dc:creator>
  <cp:lastModifiedBy>Liliana Maria Galeano Zea</cp:lastModifiedBy>
  <cp:revision>103</cp:revision>
  <dcterms:created xsi:type="dcterms:W3CDTF">2020-10-01T23:51:28Z</dcterms:created>
  <dcterms:modified xsi:type="dcterms:W3CDTF">2024-01-21T19:08:36Z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99739c-ad3d-4908-806e-4d91151a6e13_Enabled">
    <vt:lpwstr>true</vt:lpwstr>
  </property>
  <property fmtid="{D5CDD505-2E9C-101B-9397-08002B2CF9AE}" pid="3" name="MSIP_Label_1299739c-ad3d-4908-806e-4d91151a6e13_Method">
    <vt:lpwstr>Standard</vt:lpwstr>
  </property>
  <property fmtid="{D5CDD505-2E9C-101B-9397-08002B2CF9AE}" pid="4" name="MSIP_Label_1299739c-ad3d-4908-806e-4d91151a6e13_Name">
    <vt:lpwstr>All Employees (Unrestricted)</vt:lpwstr>
  </property>
  <property fmtid="{D5CDD505-2E9C-101B-9397-08002B2CF9AE}" pid="5" name="MSIP_Label_1299739c-ad3d-4908-806e-4d91151a6e13_SiteId">
    <vt:lpwstr>cbc2c381-2f2e-4d93-91d1-506c9316ace7</vt:lpwstr>
  </property>
  <property fmtid="{D5CDD505-2E9C-101B-9397-08002B2CF9AE}" pid="6" name="MSIP_Label_1299739c-ad3d-4908-806e-4d91151a6e13_ContentBits">
    <vt:lpwstr>0</vt:lpwstr>
  </property>
  <property fmtid="{D5CDD505-2E9C-101B-9397-08002B2CF9AE}" pid="7" name="MSIP_Label_1299739c-ad3d-4908-806e-4d91151a6e13_SetDate">
    <vt:lpwstr>2022-08-12T19:17:55Z</vt:lpwstr>
  </property>
  <property fmtid="{D5CDD505-2E9C-101B-9397-08002B2CF9AE}" pid="8" name="MSIP_Label_1299739c-ad3d-4908-806e-4d91151a6e13_ActionId">
    <vt:lpwstr>8c6bc714-34a9-4b82-914e-50b1377a2da4</vt:lpwstr>
  </property>
</Properties>
</file>