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468" r:id="rId2"/>
    <p:sldId id="498" r:id="rId3"/>
    <p:sldId id="501" r:id="rId4"/>
    <p:sldId id="529" r:id="rId5"/>
    <p:sldId id="530" r:id="rId6"/>
    <p:sldId id="531" r:id="rId7"/>
    <p:sldId id="532" r:id="rId8"/>
    <p:sldId id="533" r:id="rId9"/>
    <p:sldId id="534" r:id="rId10"/>
    <p:sldId id="535" r:id="rId11"/>
    <p:sldId id="536" r:id="rId12"/>
    <p:sldId id="264" r:id="rId13"/>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AA00"/>
    <a:srgbClr val="766363"/>
    <a:srgbClr val="FFF5EA"/>
    <a:srgbClr val="00324D"/>
    <a:srgbClr val="FF6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A0472C-E42D-409B-8C27-DB2E802EEC81}" v="33" dt="2022-10-19T17:09:15.352"/>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Estilo claro 2 - Acento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04"/>
    <p:restoredTop sz="86369"/>
  </p:normalViewPr>
  <p:slideViewPr>
    <p:cSldViewPr snapToGrid="0">
      <p:cViewPr varScale="1">
        <p:scale>
          <a:sx n="96" d="100"/>
          <a:sy n="96" d="100"/>
        </p:scale>
        <p:origin x="1020"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97" d="100"/>
          <a:sy n="97" d="100"/>
        </p:scale>
        <p:origin x="5336"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hian Daniel Garzón Guerrero" userId="fe325f0a-239c-452b-a9ba-57b27abdcc6e" providerId="ADAL" clId="{FB101446-9E67-484C-B54D-4A5C2B815178}"/>
    <pc:docChg chg="modSld">
      <pc:chgData name="Cristhian Daniel Garzón Guerrero" userId="fe325f0a-239c-452b-a9ba-57b27abdcc6e" providerId="ADAL" clId="{FB101446-9E67-484C-B54D-4A5C2B815178}" dt="2022-10-19T23:33:20.397" v="0" actId="732"/>
      <pc:docMkLst>
        <pc:docMk/>
      </pc:docMkLst>
      <pc:sldChg chg="modSp mod">
        <pc:chgData name="Cristhian Daniel Garzón Guerrero" userId="fe325f0a-239c-452b-a9ba-57b27abdcc6e" providerId="ADAL" clId="{FB101446-9E67-484C-B54D-4A5C2B815178}" dt="2022-10-19T23:33:20.397" v="0" actId="732"/>
        <pc:sldMkLst>
          <pc:docMk/>
          <pc:sldMk cId="2048745988" sldId="522"/>
        </pc:sldMkLst>
        <pc:picChg chg="mod modCrop">
          <ac:chgData name="Cristhian Daniel Garzón Guerrero" userId="fe325f0a-239c-452b-a9ba-57b27abdcc6e" providerId="ADAL" clId="{FB101446-9E67-484C-B54D-4A5C2B815178}" dt="2022-10-19T23:33:20.397" v="0" actId="732"/>
          <ac:picMkLst>
            <pc:docMk/>
            <pc:sldMk cId="2048745988" sldId="522"/>
            <ac:picMk id="3" creationId="{EA97DC05-4A6B-3E0B-D2C7-E6FB8FE7B99F}"/>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9999AFE6-721E-1D92-FFC0-72E02DBB97B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BA598C0A-ECF9-B897-80D5-1AE7ABA3058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8369B9F-131C-2846-AB8F-CEE154B4CAEB}" type="datetimeFigureOut">
              <a:rPr lang="es-CO" smtClean="0"/>
              <a:t>19/02/2025</a:t>
            </a:fld>
            <a:endParaRPr lang="es-CO"/>
          </a:p>
        </p:txBody>
      </p:sp>
      <p:sp>
        <p:nvSpPr>
          <p:cNvPr id="4" name="Marcador de pie de página 3">
            <a:extLst>
              <a:ext uri="{FF2B5EF4-FFF2-40B4-BE49-F238E27FC236}">
                <a16:creationId xmlns:a16="http://schemas.microsoft.com/office/drawing/2014/main" id="{788F308B-0102-A0B4-9A23-E807C735E85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1E7CACDD-5D14-572A-2591-609B03F1682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293070F-3F68-E043-9CC3-B53B4F22454C}" type="slidenum">
              <a:rPr lang="es-CO" smtClean="0"/>
              <a:t>‹Nº›</a:t>
            </a:fld>
            <a:endParaRPr lang="es-CO"/>
          </a:p>
        </p:txBody>
      </p:sp>
    </p:spTree>
    <p:extLst>
      <p:ext uri="{BB962C8B-B14F-4D97-AF65-F5344CB8AC3E}">
        <p14:creationId xmlns:p14="http://schemas.microsoft.com/office/powerpoint/2010/main" val="34700459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60CB96-A603-FF42-AE46-F5F75F80A67B}" type="datetimeFigureOut">
              <a:rPr lang="es-CO" smtClean="0"/>
              <a:t>19/02/2025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06C58E-460D-4A4B-B0C2-1191B9D14FCB}" type="slidenum">
              <a:rPr lang="es-CO" smtClean="0"/>
              <a:t>‹Nº›</a:t>
            </a:fld>
            <a:endParaRPr lang="es-CO"/>
          </a:p>
        </p:txBody>
      </p:sp>
    </p:spTree>
    <p:extLst>
      <p:ext uri="{BB962C8B-B14F-4D97-AF65-F5344CB8AC3E}">
        <p14:creationId xmlns:p14="http://schemas.microsoft.com/office/powerpoint/2010/main" val="1021302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6906C58E-460D-4A4B-B0C2-1191B9D14FCB}" type="slidenum">
              <a:rPr lang="es-CO" smtClean="0"/>
              <a:t>1</a:t>
            </a:fld>
            <a:endParaRPr lang="es-CO"/>
          </a:p>
        </p:txBody>
      </p:sp>
    </p:spTree>
    <p:extLst>
      <p:ext uri="{BB962C8B-B14F-4D97-AF65-F5344CB8AC3E}">
        <p14:creationId xmlns:p14="http://schemas.microsoft.com/office/powerpoint/2010/main" val="11789272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6906C58E-460D-4A4B-B0C2-1191B9D14FCB}" type="slidenum">
              <a:rPr lang="es-CO" smtClean="0"/>
              <a:t>2</a:t>
            </a:fld>
            <a:endParaRPr lang="es-CO"/>
          </a:p>
        </p:txBody>
      </p:sp>
    </p:spTree>
    <p:extLst>
      <p:ext uri="{BB962C8B-B14F-4D97-AF65-F5344CB8AC3E}">
        <p14:creationId xmlns:p14="http://schemas.microsoft.com/office/powerpoint/2010/main" val="36085203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95260C-E8AD-B240-9481-5B2FE14A606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A8F4960B-AC04-294C-9B8A-B10830EF5F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89F720DD-BA8F-C443-A59E-F0EEAF843AB1}"/>
              </a:ext>
            </a:extLst>
          </p:cNvPr>
          <p:cNvSpPr>
            <a:spLocks noGrp="1"/>
          </p:cNvSpPr>
          <p:nvPr>
            <p:ph type="dt" sz="half" idx="10"/>
          </p:nvPr>
        </p:nvSpPr>
        <p:spPr/>
        <p:txBody>
          <a:bodyPr/>
          <a:lstStyle/>
          <a:p>
            <a:fld id="{BD986248-06F7-A441-A47A-264EBD310E11}" type="datetimeFigureOut">
              <a:rPr lang="es-CO" smtClean="0"/>
              <a:t>19/02/2025</a:t>
            </a:fld>
            <a:endParaRPr lang="es-CO"/>
          </a:p>
        </p:txBody>
      </p:sp>
      <p:sp>
        <p:nvSpPr>
          <p:cNvPr id="5" name="Marcador de pie de página 4">
            <a:extLst>
              <a:ext uri="{FF2B5EF4-FFF2-40B4-BE49-F238E27FC236}">
                <a16:creationId xmlns:a16="http://schemas.microsoft.com/office/drawing/2014/main" id="{F9A1676A-B50F-4048-B9A0-67475225D0C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90B408DD-191C-9940-B5DC-9B04378C876B}"/>
              </a:ext>
            </a:extLst>
          </p:cNvPr>
          <p:cNvSpPr>
            <a:spLocks noGrp="1"/>
          </p:cNvSpPr>
          <p:nvPr>
            <p:ph type="sldNum" sz="quarter" idx="12"/>
          </p:nvPr>
        </p:nvSpPr>
        <p:spPr/>
        <p:txBody>
          <a:bodyPr/>
          <a:lstStyle/>
          <a:p>
            <a:fld id="{63E15DF6-230E-2E43-B847-68755106EC6D}" type="slidenum">
              <a:rPr lang="es-CO" smtClean="0"/>
              <a:t>‹Nº›</a:t>
            </a:fld>
            <a:endParaRPr lang="es-CO"/>
          </a:p>
        </p:txBody>
      </p:sp>
    </p:spTree>
    <p:extLst>
      <p:ext uri="{BB962C8B-B14F-4D97-AF65-F5344CB8AC3E}">
        <p14:creationId xmlns:p14="http://schemas.microsoft.com/office/powerpoint/2010/main" val="2379450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C07BF5-7EFA-9943-8CEE-7006AC893CB6}"/>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BEFF53FB-B16B-7444-99CF-B7533C11E26D}"/>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0C9133D3-834D-0942-99DE-29F15E8DC436}"/>
              </a:ext>
            </a:extLst>
          </p:cNvPr>
          <p:cNvSpPr>
            <a:spLocks noGrp="1"/>
          </p:cNvSpPr>
          <p:nvPr>
            <p:ph type="dt" sz="half" idx="10"/>
          </p:nvPr>
        </p:nvSpPr>
        <p:spPr/>
        <p:txBody>
          <a:bodyPr/>
          <a:lstStyle/>
          <a:p>
            <a:fld id="{BD986248-06F7-A441-A47A-264EBD310E11}" type="datetimeFigureOut">
              <a:rPr lang="es-CO" smtClean="0"/>
              <a:t>19/02/2025</a:t>
            </a:fld>
            <a:endParaRPr lang="es-CO"/>
          </a:p>
        </p:txBody>
      </p:sp>
      <p:sp>
        <p:nvSpPr>
          <p:cNvPr id="5" name="Marcador de pie de página 4">
            <a:extLst>
              <a:ext uri="{FF2B5EF4-FFF2-40B4-BE49-F238E27FC236}">
                <a16:creationId xmlns:a16="http://schemas.microsoft.com/office/drawing/2014/main" id="{5A5A02E1-CB07-7943-ACA2-6FF8387D32DF}"/>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A12BC7A9-2B5F-1841-91C8-9460E3E551A3}"/>
              </a:ext>
            </a:extLst>
          </p:cNvPr>
          <p:cNvSpPr>
            <a:spLocks noGrp="1"/>
          </p:cNvSpPr>
          <p:nvPr>
            <p:ph type="sldNum" sz="quarter" idx="12"/>
          </p:nvPr>
        </p:nvSpPr>
        <p:spPr/>
        <p:txBody>
          <a:bodyPr/>
          <a:lstStyle/>
          <a:p>
            <a:fld id="{63E15DF6-230E-2E43-B847-68755106EC6D}" type="slidenum">
              <a:rPr lang="es-CO" smtClean="0"/>
              <a:t>‹Nº›</a:t>
            </a:fld>
            <a:endParaRPr lang="es-CO"/>
          </a:p>
        </p:txBody>
      </p:sp>
    </p:spTree>
    <p:extLst>
      <p:ext uri="{BB962C8B-B14F-4D97-AF65-F5344CB8AC3E}">
        <p14:creationId xmlns:p14="http://schemas.microsoft.com/office/powerpoint/2010/main" val="1711478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C11DF48-6A7C-3349-8650-2AA87E5D5E66}"/>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95D61C96-3D9F-F745-A812-5EC81CEB48F4}"/>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B3F61D3C-242D-F544-9883-3EEF515CE808}"/>
              </a:ext>
            </a:extLst>
          </p:cNvPr>
          <p:cNvSpPr>
            <a:spLocks noGrp="1"/>
          </p:cNvSpPr>
          <p:nvPr>
            <p:ph type="dt" sz="half" idx="10"/>
          </p:nvPr>
        </p:nvSpPr>
        <p:spPr/>
        <p:txBody>
          <a:bodyPr/>
          <a:lstStyle/>
          <a:p>
            <a:fld id="{BD986248-06F7-A441-A47A-264EBD310E11}" type="datetimeFigureOut">
              <a:rPr lang="es-CO" smtClean="0"/>
              <a:t>19/02/2025</a:t>
            </a:fld>
            <a:endParaRPr lang="es-CO"/>
          </a:p>
        </p:txBody>
      </p:sp>
      <p:sp>
        <p:nvSpPr>
          <p:cNvPr id="5" name="Marcador de pie de página 4">
            <a:extLst>
              <a:ext uri="{FF2B5EF4-FFF2-40B4-BE49-F238E27FC236}">
                <a16:creationId xmlns:a16="http://schemas.microsoft.com/office/drawing/2014/main" id="{CCAB2518-6961-A143-A5EE-C5606EBA486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586FEAD3-1533-7A45-8011-C0C84A1DCD46}"/>
              </a:ext>
            </a:extLst>
          </p:cNvPr>
          <p:cNvSpPr>
            <a:spLocks noGrp="1"/>
          </p:cNvSpPr>
          <p:nvPr>
            <p:ph type="sldNum" sz="quarter" idx="12"/>
          </p:nvPr>
        </p:nvSpPr>
        <p:spPr/>
        <p:txBody>
          <a:bodyPr/>
          <a:lstStyle/>
          <a:p>
            <a:fld id="{63E15DF6-230E-2E43-B847-68755106EC6D}" type="slidenum">
              <a:rPr lang="es-CO" smtClean="0"/>
              <a:t>‹Nº›</a:t>
            </a:fld>
            <a:endParaRPr lang="es-CO"/>
          </a:p>
        </p:txBody>
      </p:sp>
    </p:spTree>
    <p:extLst>
      <p:ext uri="{BB962C8B-B14F-4D97-AF65-F5344CB8AC3E}">
        <p14:creationId xmlns:p14="http://schemas.microsoft.com/office/powerpoint/2010/main" val="33816216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Encabezado de sección">
    <p:spTree>
      <p:nvGrpSpPr>
        <p:cNvPr id="1" name=""/>
        <p:cNvGrpSpPr/>
        <p:nvPr/>
      </p:nvGrpSpPr>
      <p:grpSpPr>
        <a:xfrm>
          <a:off x="0" y="0"/>
          <a:ext cx="0" cy="0"/>
          <a:chOff x="0" y="0"/>
          <a:chExt cx="0" cy="0"/>
        </a:xfrm>
      </p:grpSpPr>
      <p:pic>
        <p:nvPicPr>
          <p:cNvPr id="6" name="Imagen 5" descr="Patrón de fondo&#10;&#10;Descripción generada automáticamente">
            <a:extLst>
              <a:ext uri="{FF2B5EF4-FFF2-40B4-BE49-F238E27FC236}">
                <a16:creationId xmlns:a16="http://schemas.microsoft.com/office/drawing/2014/main" id="{EDE1298D-A4F7-F1E4-F1B3-3D2F5117E04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4" name="Imagen 3">
            <a:extLst>
              <a:ext uri="{FF2B5EF4-FFF2-40B4-BE49-F238E27FC236}">
                <a16:creationId xmlns:a16="http://schemas.microsoft.com/office/drawing/2014/main" id="{69B39820-C822-5D71-439D-76D8E95C16E9}"/>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054859" y="303050"/>
            <a:ext cx="855785" cy="833982"/>
          </a:xfrm>
          <a:prstGeom prst="rect">
            <a:avLst/>
          </a:prstGeom>
        </p:spPr>
      </p:pic>
    </p:spTree>
    <p:extLst>
      <p:ext uri="{BB962C8B-B14F-4D97-AF65-F5344CB8AC3E}">
        <p14:creationId xmlns:p14="http://schemas.microsoft.com/office/powerpoint/2010/main" val="33703603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seño personalizado">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CE09D5-8681-04F4-0AD1-7206C3FF51F4}"/>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8EB62C8D-42BE-8DF8-DDA7-6DDCB2389C42}"/>
              </a:ext>
            </a:extLst>
          </p:cNvPr>
          <p:cNvSpPr>
            <a:spLocks noGrp="1"/>
          </p:cNvSpPr>
          <p:nvPr>
            <p:ph type="dt" sz="half" idx="10"/>
          </p:nvPr>
        </p:nvSpPr>
        <p:spPr/>
        <p:txBody>
          <a:bodyPr/>
          <a:lstStyle/>
          <a:p>
            <a:fld id="{BD986248-06F7-A441-A47A-264EBD310E11}" type="datetimeFigureOut">
              <a:rPr lang="es-CO" smtClean="0"/>
              <a:t>19/02/2025</a:t>
            </a:fld>
            <a:endParaRPr lang="es-CO"/>
          </a:p>
        </p:txBody>
      </p:sp>
      <p:sp>
        <p:nvSpPr>
          <p:cNvPr id="4" name="Marcador de pie de página 3">
            <a:extLst>
              <a:ext uri="{FF2B5EF4-FFF2-40B4-BE49-F238E27FC236}">
                <a16:creationId xmlns:a16="http://schemas.microsoft.com/office/drawing/2014/main" id="{19F9D5C3-AD35-C818-D069-AB2D8EBBEEF8}"/>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E106A169-E84D-2DE1-E7CC-7058F9C00ADE}"/>
              </a:ext>
            </a:extLst>
          </p:cNvPr>
          <p:cNvSpPr>
            <a:spLocks noGrp="1"/>
          </p:cNvSpPr>
          <p:nvPr>
            <p:ph type="sldNum" sz="quarter" idx="12"/>
          </p:nvPr>
        </p:nvSpPr>
        <p:spPr/>
        <p:txBody>
          <a:bodyPr/>
          <a:lstStyle/>
          <a:p>
            <a:fld id="{63E15DF6-230E-2E43-B847-68755106EC6D}" type="slidenum">
              <a:rPr lang="es-CO" smtClean="0"/>
              <a:t>‹Nº›</a:t>
            </a:fld>
            <a:endParaRPr lang="es-CO"/>
          </a:p>
        </p:txBody>
      </p:sp>
    </p:spTree>
    <p:extLst>
      <p:ext uri="{BB962C8B-B14F-4D97-AF65-F5344CB8AC3E}">
        <p14:creationId xmlns:p14="http://schemas.microsoft.com/office/powerpoint/2010/main" val="31456598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Diapositiva de título">
    <p:spTree>
      <p:nvGrpSpPr>
        <p:cNvPr id="1" name=""/>
        <p:cNvGrpSpPr/>
        <p:nvPr/>
      </p:nvGrpSpPr>
      <p:grpSpPr>
        <a:xfrm>
          <a:off x="0" y="0"/>
          <a:ext cx="0" cy="0"/>
          <a:chOff x="0" y="0"/>
          <a:chExt cx="0" cy="0"/>
        </a:xfrm>
      </p:grpSpPr>
      <p:pic>
        <p:nvPicPr>
          <p:cNvPr id="3" name="Imagen 2" descr="Interfaz de usuario gráfica, Texto, Aplicación&#10;&#10;Descripción generada automáticamente">
            <a:extLst>
              <a:ext uri="{FF2B5EF4-FFF2-40B4-BE49-F238E27FC236}">
                <a16:creationId xmlns:a16="http://schemas.microsoft.com/office/drawing/2014/main" id="{7DFF890D-F3AC-9928-32A3-F179DB21A0E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584946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817F6C-CDBB-234C-B00B-255C60E54836}"/>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29743F10-0075-0F47-A0C2-0071CB2B3840}"/>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3AB4C6E2-1F45-C54F-A384-6BA60BB5E5E7}"/>
              </a:ext>
            </a:extLst>
          </p:cNvPr>
          <p:cNvSpPr>
            <a:spLocks noGrp="1"/>
          </p:cNvSpPr>
          <p:nvPr>
            <p:ph type="dt" sz="half" idx="10"/>
          </p:nvPr>
        </p:nvSpPr>
        <p:spPr/>
        <p:txBody>
          <a:bodyPr/>
          <a:lstStyle/>
          <a:p>
            <a:fld id="{BD986248-06F7-A441-A47A-264EBD310E11}" type="datetimeFigureOut">
              <a:rPr lang="es-CO" smtClean="0"/>
              <a:t>19/02/2025</a:t>
            </a:fld>
            <a:endParaRPr lang="es-CO"/>
          </a:p>
        </p:txBody>
      </p:sp>
      <p:sp>
        <p:nvSpPr>
          <p:cNvPr id="5" name="Marcador de pie de página 4">
            <a:extLst>
              <a:ext uri="{FF2B5EF4-FFF2-40B4-BE49-F238E27FC236}">
                <a16:creationId xmlns:a16="http://schemas.microsoft.com/office/drawing/2014/main" id="{EF44B0E8-9C87-6C41-96F5-6419B5000575}"/>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2DD08979-815A-D443-B424-FB031F975D72}"/>
              </a:ext>
            </a:extLst>
          </p:cNvPr>
          <p:cNvSpPr>
            <a:spLocks noGrp="1"/>
          </p:cNvSpPr>
          <p:nvPr>
            <p:ph type="sldNum" sz="quarter" idx="12"/>
          </p:nvPr>
        </p:nvSpPr>
        <p:spPr/>
        <p:txBody>
          <a:bodyPr/>
          <a:lstStyle/>
          <a:p>
            <a:fld id="{63E15DF6-230E-2E43-B847-68755106EC6D}" type="slidenum">
              <a:rPr lang="es-CO" smtClean="0"/>
              <a:t>‹Nº›</a:t>
            </a:fld>
            <a:endParaRPr lang="es-CO"/>
          </a:p>
        </p:txBody>
      </p:sp>
    </p:spTree>
    <p:extLst>
      <p:ext uri="{BB962C8B-B14F-4D97-AF65-F5344CB8AC3E}">
        <p14:creationId xmlns:p14="http://schemas.microsoft.com/office/powerpoint/2010/main" val="1642203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4B3E04-413C-394A-94BD-6FD1D56E17F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D2E8DEAC-948A-0F4A-9098-1EA5A30BE36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F0E9B39-9659-7747-851C-17A0C73C8B12}"/>
              </a:ext>
            </a:extLst>
          </p:cNvPr>
          <p:cNvSpPr>
            <a:spLocks noGrp="1"/>
          </p:cNvSpPr>
          <p:nvPr>
            <p:ph type="dt" sz="half" idx="10"/>
          </p:nvPr>
        </p:nvSpPr>
        <p:spPr/>
        <p:txBody>
          <a:bodyPr/>
          <a:lstStyle/>
          <a:p>
            <a:fld id="{BD986248-06F7-A441-A47A-264EBD310E11}" type="datetimeFigureOut">
              <a:rPr lang="es-CO" smtClean="0"/>
              <a:t>19/02/2025</a:t>
            </a:fld>
            <a:endParaRPr lang="es-CO"/>
          </a:p>
        </p:txBody>
      </p:sp>
      <p:sp>
        <p:nvSpPr>
          <p:cNvPr id="5" name="Marcador de pie de página 4">
            <a:extLst>
              <a:ext uri="{FF2B5EF4-FFF2-40B4-BE49-F238E27FC236}">
                <a16:creationId xmlns:a16="http://schemas.microsoft.com/office/drawing/2014/main" id="{5990AE33-28EE-274E-8E15-02A1474831B8}"/>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4EA1D99B-0619-1847-8509-03589920E86F}"/>
              </a:ext>
            </a:extLst>
          </p:cNvPr>
          <p:cNvSpPr>
            <a:spLocks noGrp="1"/>
          </p:cNvSpPr>
          <p:nvPr>
            <p:ph type="sldNum" sz="quarter" idx="12"/>
          </p:nvPr>
        </p:nvSpPr>
        <p:spPr/>
        <p:txBody>
          <a:bodyPr/>
          <a:lstStyle/>
          <a:p>
            <a:fld id="{63E15DF6-230E-2E43-B847-68755106EC6D}" type="slidenum">
              <a:rPr lang="es-CO" smtClean="0"/>
              <a:t>‹Nº›</a:t>
            </a:fld>
            <a:endParaRPr lang="es-CO"/>
          </a:p>
        </p:txBody>
      </p:sp>
    </p:spTree>
    <p:extLst>
      <p:ext uri="{BB962C8B-B14F-4D97-AF65-F5344CB8AC3E}">
        <p14:creationId xmlns:p14="http://schemas.microsoft.com/office/powerpoint/2010/main" val="1130376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0119BB-39AA-4B48-BB60-3EE344FF24B4}"/>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58E8365F-8201-9D4B-85A4-E53E8819A86D}"/>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C674364B-4945-0A4D-A279-35519E3F46DE}"/>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2868BFB1-0C38-A141-AB7B-22CD10FF3F3D}"/>
              </a:ext>
            </a:extLst>
          </p:cNvPr>
          <p:cNvSpPr>
            <a:spLocks noGrp="1"/>
          </p:cNvSpPr>
          <p:nvPr>
            <p:ph type="dt" sz="half" idx="10"/>
          </p:nvPr>
        </p:nvSpPr>
        <p:spPr/>
        <p:txBody>
          <a:bodyPr/>
          <a:lstStyle/>
          <a:p>
            <a:fld id="{BD986248-06F7-A441-A47A-264EBD310E11}" type="datetimeFigureOut">
              <a:rPr lang="es-CO" smtClean="0"/>
              <a:t>19/02/2025</a:t>
            </a:fld>
            <a:endParaRPr lang="es-CO"/>
          </a:p>
        </p:txBody>
      </p:sp>
      <p:sp>
        <p:nvSpPr>
          <p:cNvPr id="6" name="Marcador de pie de página 5">
            <a:extLst>
              <a:ext uri="{FF2B5EF4-FFF2-40B4-BE49-F238E27FC236}">
                <a16:creationId xmlns:a16="http://schemas.microsoft.com/office/drawing/2014/main" id="{9FF6516E-C104-3E4A-BC0F-DC137BD98C42}"/>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F2C08597-16B2-3B42-B59A-8815DD747357}"/>
              </a:ext>
            </a:extLst>
          </p:cNvPr>
          <p:cNvSpPr>
            <a:spLocks noGrp="1"/>
          </p:cNvSpPr>
          <p:nvPr>
            <p:ph type="sldNum" sz="quarter" idx="12"/>
          </p:nvPr>
        </p:nvSpPr>
        <p:spPr/>
        <p:txBody>
          <a:bodyPr/>
          <a:lstStyle/>
          <a:p>
            <a:fld id="{63E15DF6-230E-2E43-B847-68755106EC6D}" type="slidenum">
              <a:rPr lang="es-CO" smtClean="0"/>
              <a:t>‹Nº›</a:t>
            </a:fld>
            <a:endParaRPr lang="es-CO"/>
          </a:p>
        </p:txBody>
      </p:sp>
    </p:spTree>
    <p:extLst>
      <p:ext uri="{BB962C8B-B14F-4D97-AF65-F5344CB8AC3E}">
        <p14:creationId xmlns:p14="http://schemas.microsoft.com/office/powerpoint/2010/main" val="2142547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44272C-3F8B-AF4A-82BE-E5BE9107D7B0}"/>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44B8DA00-E62A-A54E-BC50-AEBAAF2516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36E9F7D8-1A62-544F-A4E2-23A591854BA4}"/>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21895FC1-5F27-B640-81B9-33366BECB5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400D0329-F1AE-FE44-A7B4-B16B429A0C9A}"/>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5A80CE19-B065-6E4F-A207-999BBF94CA15}"/>
              </a:ext>
            </a:extLst>
          </p:cNvPr>
          <p:cNvSpPr>
            <a:spLocks noGrp="1"/>
          </p:cNvSpPr>
          <p:nvPr>
            <p:ph type="dt" sz="half" idx="10"/>
          </p:nvPr>
        </p:nvSpPr>
        <p:spPr/>
        <p:txBody>
          <a:bodyPr/>
          <a:lstStyle/>
          <a:p>
            <a:fld id="{BD986248-06F7-A441-A47A-264EBD310E11}" type="datetimeFigureOut">
              <a:rPr lang="es-CO" smtClean="0"/>
              <a:t>19/02/2025</a:t>
            </a:fld>
            <a:endParaRPr lang="es-CO"/>
          </a:p>
        </p:txBody>
      </p:sp>
      <p:sp>
        <p:nvSpPr>
          <p:cNvPr id="8" name="Marcador de pie de página 7">
            <a:extLst>
              <a:ext uri="{FF2B5EF4-FFF2-40B4-BE49-F238E27FC236}">
                <a16:creationId xmlns:a16="http://schemas.microsoft.com/office/drawing/2014/main" id="{299C46BF-4920-E443-B109-668969C5EB88}"/>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9C417FDA-D0D0-AD4C-9F49-6FFEC4BC64C3}"/>
              </a:ext>
            </a:extLst>
          </p:cNvPr>
          <p:cNvSpPr>
            <a:spLocks noGrp="1"/>
          </p:cNvSpPr>
          <p:nvPr>
            <p:ph type="sldNum" sz="quarter" idx="12"/>
          </p:nvPr>
        </p:nvSpPr>
        <p:spPr/>
        <p:txBody>
          <a:bodyPr/>
          <a:lstStyle/>
          <a:p>
            <a:fld id="{63E15DF6-230E-2E43-B847-68755106EC6D}" type="slidenum">
              <a:rPr lang="es-CO" smtClean="0"/>
              <a:t>‹Nº›</a:t>
            </a:fld>
            <a:endParaRPr lang="es-CO"/>
          </a:p>
        </p:txBody>
      </p:sp>
    </p:spTree>
    <p:extLst>
      <p:ext uri="{BB962C8B-B14F-4D97-AF65-F5344CB8AC3E}">
        <p14:creationId xmlns:p14="http://schemas.microsoft.com/office/powerpoint/2010/main" val="216954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C92FB5-1F0C-DE4B-8A05-DE0792814E4F}"/>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5AF7F14C-AA7D-3049-A400-4AC6EED53745}"/>
              </a:ext>
            </a:extLst>
          </p:cNvPr>
          <p:cNvSpPr>
            <a:spLocks noGrp="1"/>
          </p:cNvSpPr>
          <p:nvPr>
            <p:ph type="dt" sz="half" idx="10"/>
          </p:nvPr>
        </p:nvSpPr>
        <p:spPr/>
        <p:txBody>
          <a:bodyPr/>
          <a:lstStyle/>
          <a:p>
            <a:fld id="{BD986248-06F7-A441-A47A-264EBD310E11}" type="datetimeFigureOut">
              <a:rPr lang="es-CO" smtClean="0"/>
              <a:t>19/02/2025</a:t>
            </a:fld>
            <a:endParaRPr lang="es-CO"/>
          </a:p>
        </p:txBody>
      </p:sp>
      <p:sp>
        <p:nvSpPr>
          <p:cNvPr id="4" name="Marcador de pie de página 3">
            <a:extLst>
              <a:ext uri="{FF2B5EF4-FFF2-40B4-BE49-F238E27FC236}">
                <a16:creationId xmlns:a16="http://schemas.microsoft.com/office/drawing/2014/main" id="{E746EF7E-3912-BF43-BEB6-49819D4EEF21}"/>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9BD767C9-209C-E54C-90E7-5176E4464B89}"/>
              </a:ext>
            </a:extLst>
          </p:cNvPr>
          <p:cNvSpPr>
            <a:spLocks noGrp="1"/>
          </p:cNvSpPr>
          <p:nvPr>
            <p:ph type="sldNum" sz="quarter" idx="12"/>
          </p:nvPr>
        </p:nvSpPr>
        <p:spPr/>
        <p:txBody>
          <a:bodyPr/>
          <a:lstStyle/>
          <a:p>
            <a:fld id="{63E15DF6-230E-2E43-B847-68755106EC6D}" type="slidenum">
              <a:rPr lang="es-CO" smtClean="0"/>
              <a:t>‹Nº›</a:t>
            </a:fld>
            <a:endParaRPr lang="es-CO"/>
          </a:p>
        </p:txBody>
      </p:sp>
    </p:spTree>
    <p:extLst>
      <p:ext uri="{BB962C8B-B14F-4D97-AF65-F5344CB8AC3E}">
        <p14:creationId xmlns:p14="http://schemas.microsoft.com/office/powerpoint/2010/main" val="1822851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7E92712-14E7-954C-8C23-33CD3DBD715B}"/>
              </a:ext>
            </a:extLst>
          </p:cNvPr>
          <p:cNvSpPr>
            <a:spLocks noGrp="1"/>
          </p:cNvSpPr>
          <p:nvPr>
            <p:ph type="dt" sz="half" idx="10"/>
          </p:nvPr>
        </p:nvSpPr>
        <p:spPr/>
        <p:txBody>
          <a:bodyPr/>
          <a:lstStyle/>
          <a:p>
            <a:fld id="{BD986248-06F7-A441-A47A-264EBD310E11}" type="datetimeFigureOut">
              <a:rPr lang="es-CO" smtClean="0"/>
              <a:t>19/02/2025</a:t>
            </a:fld>
            <a:endParaRPr lang="es-CO"/>
          </a:p>
        </p:txBody>
      </p:sp>
      <p:sp>
        <p:nvSpPr>
          <p:cNvPr id="3" name="Marcador de pie de página 2">
            <a:extLst>
              <a:ext uri="{FF2B5EF4-FFF2-40B4-BE49-F238E27FC236}">
                <a16:creationId xmlns:a16="http://schemas.microsoft.com/office/drawing/2014/main" id="{FD7BCE5F-F417-1247-9F26-F4B713468517}"/>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20B4FC7D-A6BA-0840-87AD-C71B1896B98D}"/>
              </a:ext>
            </a:extLst>
          </p:cNvPr>
          <p:cNvSpPr>
            <a:spLocks noGrp="1"/>
          </p:cNvSpPr>
          <p:nvPr>
            <p:ph type="sldNum" sz="quarter" idx="12"/>
          </p:nvPr>
        </p:nvSpPr>
        <p:spPr/>
        <p:txBody>
          <a:bodyPr/>
          <a:lstStyle/>
          <a:p>
            <a:fld id="{63E15DF6-230E-2E43-B847-68755106EC6D}" type="slidenum">
              <a:rPr lang="es-CO" smtClean="0"/>
              <a:t>‹Nº›</a:t>
            </a:fld>
            <a:endParaRPr lang="es-CO"/>
          </a:p>
        </p:txBody>
      </p:sp>
    </p:spTree>
    <p:extLst>
      <p:ext uri="{BB962C8B-B14F-4D97-AF65-F5344CB8AC3E}">
        <p14:creationId xmlns:p14="http://schemas.microsoft.com/office/powerpoint/2010/main" val="2541620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F2BE35-F0B5-DA4A-BE9E-AACFF26FF18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8E62C38B-5384-914E-829A-352266F70B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A79E434B-6E01-8148-AB00-051DDD4020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E3E8B8D-7A8A-794B-83A8-6920142BBBD1}"/>
              </a:ext>
            </a:extLst>
          </p:cNvPr>
          <p:cNvSpPr>
            <a:spLocks noGrp="1"/>
          </p:cNvSpPr>
          <p:nvPr>
            <p:ph type="dt" sz="half" idx="10"/>
          </p:nvPr>
        </p:nvSpPr>
        <p:spPr/>
        <p:txBody>
          <a:bodyPr/>
          <a:lstStyle/>
          <a:p>
            <a:fld id="{BD986248-06F7-A441-A47A-264EBD310E11}" type="datetimeFigureOut">
              <a:rPr lang="es-CO" smtClean="0"/>
              <a:t>19/02/2025</a:t>
            </a:fld>
            <a:endParaRPr lang="es-CO"/>
          </a:p>
        </p:txBody>
      </p:sp>
      <p:sp>
        <p:nvSpPr>
          <p:cNvPr id="6" name="Marcador de pie de página 5">
            <a:extLst>
              <a:ext uri="{FF2B5EF4-FFF2-40B4-BE49-F238E27FC236}">
                <a16:creationId xmlns:a16="http://schemas.microsoft.com/office/drawing/2014/main" id="{582F34C9-1A26-0B41-8AE3-21E599CC561A}"/>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782100B2-B969-0340-BEE2-F5FE05353DFA}"/>
              </a:ext>
            </a:extLst>
          </p:cNvPr>
          <p:cNvSpPr>
            <a:spLocks noGrp="1"/>
          </p:cNvSpPr>
          <p:nvPr>
            <p:ph type="sldNum" sz="quarter" idx="12"/>
          </p:nvPr>
        </p:nvSpPr>
        <p:spPr/>
        <p:txBody>
          <a:bodyPr/>
          <a:lstStyle/>
          <a:p>
            <a:fld id="{63E15DF6-230E-2E43-B847-68755106EC6D}" type="slidenum">
              <a:rPr lang="es-CO" smtClean="0"/>
              <a:t>‹Nº›</a:t>
            </a:fld>
            <a:endParaRPr lang="es-CO"/>
          </a:p>
        </p:txBody>
      </p:sp>
    </p:spTree>
    <p:extLst>
      <p:ext uri="{BB962C8B-B14F-4D97-AF65-F5344CB8AC3E}">
        <p14:creationId xmlns:p14="http://schemas.microsoft.com/office/powerpoint/2010/main" val="369714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ADFDE3-8BDA-6F45-A442-3C2913AE526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C08B3433-597C-7E43-A088-A50E443431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A20DB791-C948-D149-A74A-0C0DFCA0B4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145138C-C370-6E42-902A-0DD2F4F614AE}"/>
              </a:ext>
            </a:extLst>
          </p:cNvPr>
          <p:cNvSpPr>
            <a:spLocks noGrp="1"/>
          </p:cNvSpPr>
          <p:nvPr>
            <p:ph type="dt" sz="half" idx="10"/>
          </p:nvPr>
        </p:nvSpPr>
        <p:spPr/>
        <p:txBody>
          <a:bodyPr/>
          <a:lstStyle/>
          <a:p>
            <a:fld id="{BD986248-06F7-A441-A47A-264EBD310E11}" type="datetimeFigureOut">
              <a:rPr lang="es-CO" smtClean="0"/>
              <a:t>19/02/2025</a:t>
            </a:fld>
            <a:endParaRPr lang="es-CO"/>
          </a:p>
        </p:txBody>
      </p:sp>
      <p:sp>
        <p:nvSpPr>
          <p:cNvPr id="6" name="Marcador de pie de página 5">
            <a:extLst>
              <a:ext uri="{FF2B5EF4-FFF2-40B4-BE49-F238E27FC236}">
                <a16:creationId xmlns:a16="http://schemas.microsoft.com/office/drawing/2014/main" id="{9A61561C-CA9F-0943-8A3E-60233368C60D}"/>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67B72CA4-FB9F-FB4B-8159-119C3846C3CB}"/>
              </a:ext>
            </a:extLst>
          </p:cNvPr>
          <p:cNvSpPr>
            <a:spLocks noGrp="1"/>
          </p:cNvSpPr>
          <p:nvPr>
            <p:ph type="sldNum" sz="quarter" idx="12"/>
          </p:nvPr>
        </p:nvSpPr>
        <p:spPr/>
        <p:txBody>
          <a:bodyPr/>
          <a:lstStyle/>
          <a:p>
            <a:fld id="{63E15DF6-230E-2E43-B847-68755106EC6D}" type="slidenum">
              <a:rPr lang="es-CO" smtClean="0"/>
              <a:t>‹Nº›</a:t>
            </a:fld>
            <a:endParaRPr lang="es-CO"/>
          </a:p>
        </p:txBody>
      </p:sp>
    </p:spTree>
    <p:extLst>
      <p:ext uri="{BB962C8B-B14F-4D97-AF65-F5344CB8AC3E}">
        <p14:creationId xmlns:p14="http://schemas.microsoft.com/office/powerpoint/2010/main" val="1069502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6EFFBE1-33C9-1D48-A916-7535B68EC6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F778E02A-26CF-6C46-A280-67C4AA0551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6CE7CDF9-2DDE-C04D-A9B9-78F138A1C3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986248-06F7-A441-A47A-264EBD310E11}" type="datetimeFigureOut">
              <a:rPr lang="es-CO" smtClean="0"/>
              <a:t>19/02/2025</a:t>
            </a:fld>
            <a:endParaRPr lang="es-CO"/>
          </a:p>
        </p:txBody>
      </p:sp>
      <p:sp>
        <p:nvSpPr>
          <p:cNvPr id="5" name="Marcador de pie de página 4">
            <a:extLst>
              <a:ext uri="{FF2B5EF4-FFF2-40B4-BE49-F238E27FC236}">
                <a16:creationId xmlns:a16="http://schemas.microsoft.com/office/drawing/2014/main" id="{767570B4-267C-034E-B58B-04C03C9E55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5041693D-7DB1-1144-97E3-85753EC9A0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E15DF6-230E-2E43-B847-68755106EC6D}" type="slidenum">
              <a:rPr lang="es-CO" smtClean="0"/>
              <a:t>‹Nº›</a:t>
            </a:fld>
            <a:endParaRPr lang="es-CO"/>
          </a:p>
        </p:txBody>
      </p:sp>
    </p:spTree>
    <p:extLst>
      <p:ext uri="{BB962C8B-B14F-4D97-AF65-F5344CB8AC3E}">
        <p14:creationId xmlns:p14="http://schemas.microsoft.com/office/powerpoint/2010/main" val="3062609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3" r:id="rId12"/>
    <p:sldLayoutId id="2147483675" r:id="rId13"/>
    <p:sldLayoutId id="2147483673"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995422" y="2551837"/>
            <a:ext cx="6453678" cy="923330"/>
          </a:xfrm>
          <a:prstGeom prst="rect">
            <a:avLst/>
          </a:prstGeom>
          <a:noFill/>
        </p:spPr>
        <p:txBody>
          <a:bodyPr wrap="square" rtlCol="0">
            <a:spAutoFit/>
          </a:bodyPr>
          <a:lstStyle/>
          <a:p>
            <a:r>
              <a:rPr lang="es-ES" sz="5400" b="1" dirty="0">
                <a:solidFill>
                  <a:schemeClr val="tx1">
                    <a:lumMod val="75000"/>
                    <a:lumOff val="25000"/>
                  </a:schemeClr>
                </a:solidFill>
                <a:latin typeface="Work Sans" pitchFamily="2" charset="77"/>
              </a:rPr>
              <a:t>Requisitos</a:t>
            </a:r>
            <a:endParaRPr lang="es-ES" sz="4000" b="1" dirty="0">
              <a:solidFill>
                <a:schemeClr val="tx1">
                  <a:lumMod val="75000"/>
                  <a:lumOff val="25000"/>
                </a:schemeClr>
              </a:solidFill>
              <a:latin typeface="Work Sans" pitchFamily="2" charset="77"/>
            </a:endParaRPr>
          </a:p>
        </p:txBody>
      </p:sp>
    </p:spTree>
    <p:extLst>
      <p:ext uri="{BB962C8B-B14F-4D97-AF65-F5344CB8AC3E}">
        <p14:creationId xmlns:p14="http://schemas.microsoft.com/office/powerpoint/2010/main" val="3079616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cstate="email">
            <a:extLst>
              <a:ext uri="{28A0092B-C50C-407E-A947-70E740481C1C}">
                <a14:useLocalDpi xmlns:a14="http://schemas.microsoft.com/office/drawing/2010/main"/>
              </a:ext>
            </a:extLst>
          </a:blip>
          <a:stretch>
            <a:fillRect/>
          </a:stretch>
        </a:blipFill>
        <a:effectLst/>
      </p:bgPr>
    </p:bg>
    <p:spTree>
      <p:nvGrpSpPr>
        <p:cNvPr id="1" name="">
          <a:extLst>
            <a:ext uri="{FF2B5EF4-FFF2-40B4-BE49-F238E27FC236}">
              <a16:creationId xmlns:a16="http://schemas.microsoft.com/office/drawing/2014/main" id="{830E9EA1-25E1-43C3-3C64-4D8C2E6DE63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9440E2B-7139-DFBA-FC62-F1F565C761D5}"/>
              </a:ext>
            </a:extLst>
          </p:cNvPr>
          <p:cNvSpPr txBox="1">
            <a:spLocks/>
          </p:cNvSpPr>
          <p:nvPr/>
        </p:nvSpPr>
        <p:spPr>
          <a:xfrm>
            <a:off x="456236" y="457723"/>
            <a:ext cx="10515600" cy="67659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O" dirty="0">
                <a:solidFill>
                  <a:schemeClr val="tx1">
                    <a:lumMod val="95000"/>
                    <a:lumOff val="5000"/>
                  </a:schemeClr>
                </a:solidFill>
                <a:latin typeface="Work Sans Medium" pitchFamily="2" charset="77"/>
              </a:rPr>
              <a:t>Aprendizaje colaborativo y video</a:t>
            </a:r>
          </a:p>
        </p:txBody>
      </p:sp>
      <p:graphicFrame>
        <p:nvGraphicFramePr>
          <p:cNvPr id="3" name="Tabla 2">
            <a:extLst>
              <a:ext uri="{FF2B5EF4-FFF2-40B4-BE49-F238E27FC236}">
                <a16:creationId xmlns:a16="http://schemas.microsoft.com/office/drawing/2014/main" id="{C7EC15E9-1E7A-D6A5-DD83-4B28DD17BA23}"/>
              </a:ext>
            </a:extLst>
          </p:cNvPr>
          <p:cNvGraphicFramePr>
            <a:graphicFrameLocks noGrp="1"/>
          </p:cNvGraphicFramePr>
          <p:nvPr>
            <p:extLst>
              <p:ext uri="{D42A27DB-BD31-4B8C-83A1-F6EECF244321}">
                <p14:modId xmlns:p14="http://schemas.microsoft.com/office/powerpoint/2010/main" val="3913281061"/>
              </p:ext>
            </p:extLst>
          </p:nvPr>
        </p:nvGraphicFramePr>
        <p:xfrm>
          <a:off x="675862" y="1371600"/>
          <a:ext cx="9084364" cy="5028677"/>
        </p:xfrm>
        <a:graphic>
          <a:graphicData uri="http://schemas.openxmlformats.org/drawingml/2006/table">
            <a:tbl>
              <a:tblPr firstRow="1" firstCol="1" bandRow="1">
                <a:tableStyleId>{912C8C85-51F0-491E-9774-3900AFEF0FD7}</a:tableStyleId>
              </a:tblPr>
              <a:tblGrid>
                <a:gridCol w="4223488">
                  <a:extLst>
                    <a:ext uri="{9D8B030D-6E8A-4147-A177-3AD203B41FA5}">
                      <a16:colId xmlns:a16="http://schemas.microsoft.com/office/drawing/2014/main" val="108051647"/>
                    </a:ext>
                  </a:extLst>
                </a:gridCol>
                <a:gridCol w="4860876">
                  <a:extLst>
                    <a:ext uri="{9D8B030D-6E8A-4147-A177-3AD203B41FA5}">
                      <a16:colId xmlns:a16="http://schemas.microsoft.com/office/drawing/2014/main" val="1744783387"/>
                    </a:ext>
                  </a:extLst>
                </a:gridCol>
              </a:tblGrid>
              <a:tr h="331888">
                <a:tc>
                  <a:txBody>
                    <a:bodyPr/>
                    <a:lstStyle/>
                    <a:p>
                      <a:pPr algn="just">
                        <a:lnSpc>
                          <a:spcPct val="150000"/>
                        </a:lnSpc>
                        <a:spcAft>
                          <a:spcPts val="1000"/>
                        </a:spcAft>
                      </a:pPr>
                      <a:r>
                        <a:rPr lang="es-CO" sz="1600" dirty="0">
                          <a:effectLst/>
                          <a:latin typeface="Work Sans Light" pitchFamily="2" charset="0"/>
                        </a:rPr>
                        <a:t>Preguntas</a:t>
                      </a:r>
                      <a:endParaRPr lang="es-CO" sz="1600" dirty="0">
                        <a:effectLst/>
                        <a:latin typeface="Work Sans Light" pitchFamily="2"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es-CO" sz="1600">
                          <a:effectLst/>
                          <a:latin typeface="Work Sans Light" pitchFamily="2" charset="0"/>
                        </a:rPr>
                        <a:t>Respuestas</a:t>
                      </a:r>
                      <a:endParaRPr lang="es-CO" sz="1600">
                        <a:effectLst/>
                        <a:latin typeface="Work Sans Light" pitchFamily="2"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41613128"/>
                  </a:ext>
                </a:extLst>
              </a:tr>
              <a:tr h="1072113">
                <a:tc>
                  <a:txBody>
                    <a:bodyPr/>
                    <a:lstStyle/>
                    <a:p>
                      <a:pPr algn="just">
                        <a:lnSpc>
                          <a:spcPct val="150000"/>
                        </a:lnSpc>
                        <a:spcAft>
                          <a:spcPts val="1000"/>
                        </a:spcAft>
                      </a:pPr>
                      <a:r>
                        <a:rPr lang="es-MX" sz="1600" dirty="0">
                          <a:effectLst/>
                          <a:latin typeface="Work Sans Light" pitchFamily="2" charset="0"/>
                        </a:rPr>
                        <a:t>¿Por qué es importante conocer en detalle, las necesidades del cliente en el momento de desarrollar un software?</a:t>
                      </a:r>
                      <a:endParaRPr lang="es-CO" sz="1600" dirty="0">
                        <a:effectLst/>
                        <a:latin typeface="Work Sans Light" pitchFamily="2"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es-CO" sz="1600" dirty="0">
                          <a:effectLst/>
                          <a:latin typeface="Work Sans Light" pitchFamily="2" charset="0"/>
                        </a:rPr>
                        <a:t> </a:t>
                      </a:r>
                      <a:endParaRPr lang="es-CO" sz="1600" dirty="0">
                        <a:effectLst/>
                        <a:latin typeface="Work Sans Light" pitchFamily="2"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14480368"/>
                  </a:ext>
                </a:extLst>
              </a:tr>
              <a:tr h="2552563">
                <a:tc>
                  <a:txBody>
                    <a:bodyPr/>
                    <a:lstStyle/>
                    <a:p>
                      <a:pPr algn="just">
                        <a:lnSpc>
                          <a:spcPct val="150000"/>
                        </a:lnSpc>
                        <a:spcAft>
                          <a:spcPts val="1000"/>
                        </a:spcAft>
                      </a:pPr>
                      <a:r>
                        <a:rPr lang="es-MX" sz="1600" dirty="0">
                          <a:effectLst/>
                          <a:latin typeface="Work Sans Light" pitchFamily="2" charset="0"/>
                        </a:rPr>
                        <a:t>En el momento de recolectar la información para el proyecto software, el cliente no suministró toda la información suficiente.  ¿Considera(n) qué esto puede afectar en algo el desarrollo del proyecto?  Justifique(n) su respuesta.</a:t>
                      </a:r>
                      <a:endParaRPr lang="es-CO" sz="1600" dirty="0">
                        <a:effectLst/>
                        <a:latin typeface="Work Sans Light" pitchFamily="2"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es-CO" sz="1600">
                          <a:effectLst/>
                          <a:latin typeface="Work Sans Light" pitchFamily="2" charset="0"/>
                        </a:rPr>
                        <a:t> </a:t>
                      </a:r>
                      <a:endParaRPr lang="es-CO" sz="1600">
                        <a:effectLst/>
                        <a:latin typeface="Work Sans Light" pitchFamily="2"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14888259"/>
                  </a:ext>
                </a:extLst>
              </a:tr>
              <a:tr h="1072113">
                <a:tc>
                  <a:txBody>
                    <a:bodyPr/>
                    <a:lstStyle/>
                    <a:p>
                      <a:pPr marL="15240" algn="just">
                        <a:lnSpc>
                          <a:spcPct val="150000"/>
                        </a:lnSpc>
                        <a:spcAft>
                          <a:spcPts val="1000"/>
                        </a:spcAft>
                      </a:pPr>
                      <a:r>
                        <a:rPr lang="es-MX" sz="1600">
                          <a:effectLst/>
                          <a:latin typeface="Work Sans Light" pitchFamily="2" charset="0"/>
                        </a:rPr>
                        <a:t>¿Qué recomendaciones tiene(n) para lograr una comunicación eficaz con el cliente y el equipo de trabajo?</a:t>
                      </a:r>
                      <a:endParaRPr lang="es-CO" sz="1600">
                        <a:effectLst/>
                        <a:latin typeface="Work Sans Light" pitchFamily="2"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es-CO" sz="1600" dirty="0">
                          <a:effectLst/>
                          <a:latin typeface="Work Sans Light" pitchFamily="2" charset="0"/>
                        </a:rPr>
                        <a:t> </a:t>
                      </a:r>
                      <a:endParaRPr lang="es-CO" sz="1600" dirty="0">
                        <a:effectLst/>
                        <a:latin typeface="Work Sans Light" pitchFamily="2"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09697000"/>
                  </a:ext>
                </a:extLst>
              </a:tr>
            </a:tbl>
          </a:graphicData>
        </a:graphic>
      </p:graphicFrame>
    </p:spTree>
    <p:extLst>
      <p:ext uri="{BB962C8B-B14F-4D97-AF65-F5344CB8AC3E}">
        <p14:creationId xmlns:p14="http://schemas.microsoft.com/office/powerpoint/2010/main" val="707655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cstate="email">
            <a:extLst>
              <a:ext uri="{28A0092B-C50C-407E-A947-70E740481C1C}">
                <a14:useLocalDpi xmlns:a14="http://schemas.microsoft.com/office/drawing/2010/main"/>
              </a:ext>
            </a:extLst>
          </a:blip>
          <a:stretch>
            <a:fillRect/>
          </a:stretch>
        </a:blipFill>
        <a:effectLst/>
      </p:bgPr>
    </p:bg>
    <p:spTree>
      <p:nvGrpSpPr>
        <p:cNvPr id="1" name="">
          <a:extLst>
            <a:ext uri="{FF2B5EF4-FFF2-40B4-BE49-F238E27FC236}">
              <a16:creationId xmlns:a16="http://schemas.microsoft.com/office/drawing/2014/main" id="{FB2BAD87-04B1-8440-F4FA-85C1FBA6CA2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F29192B-52E5-F138-5389-A94FDDB3B18C}"/>
              </a:ext>
            </a:extLst>
          </p:cNvPr>
          <p:cNvSpPr txBox="1">
            <a:spLocks/>
          </p:cNvSpPr>
          <p:nvPr/>
        </p:nvSpPr>
        <p:spPr>
          <a:xfrm>
            <a:off x="456236" y="457723"/>
            <a:ext cx="10515600" cy="67659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dirty="0">
                <a:solidFill>
                  <a:schemeClr val="tx1">
                    <a:lumMod val="95000"/>
                    <a:lumOff val="5000"/>
                  </a:schemeClr>
                </a:solidFill>
                <a:latin typeface="Work Sans Medium" pitchFamily="2" charset="77"/>
              </a:rPr>
              <a:t>lluvia de ideas</a:t>
            </a:r>
            <a:endParaRPr lang="es-CO" dirty="0">
              <a:solidFill>
                <a:schemeClr val="tx1">
                  <a:lumMod val="95000"/>
                  <a:lumOff val="5000"/>
                </a:schemeClr>
              </a:solidFill>
              <a:latin typeface="Work Sans Medium" pitchFamily="2" charset="77"/>
            </a:endParaRPr>
          </a:p>
        </p:txBody>
      </p:sp>
      <p:sp>
        <p:nvSpPr>
          <p:cNvPr id="4" name="CuadroTexto 3">
            <a:extLst>
              <a:ext uri="{FF2B5EF4-FFF2-40B4-BE49-F238E27FC236}">
                <a16:creationId xmlns:a16="http://schemas.microsoft.com/office/drawing/2014/main" id="{A90408D0-09D5-07D8-FE34-CC14C88C9958}"/>
              </a:ext>
            </a:extLst>
          </p:cNvPr>
          <p:cNvSpPr txBox="1"/>
          <p:nvPr/>
        </p:nvSpPr>
        <p:spPr>
          <a:xfrm>
            <a:off x="456236" y="1499587"/>
            <a:ext cx="11560172" cy="3785652"/>
          </a:xfrm>
          <a:prstGeom prst="rect">
            <a:avLst/>
          </a:prstGeom>
          <a:noFill/>
        </p:spPr>
        <p:txBody>
          <a:bodyPr wrap="square">
            <a:spAutoFit/>
          </a:bodyPr>
          <a:lstStyle/>
          <a:p>
            <a:pPr marL="342900" indent="-342900" algn="just">
              <a:buFont typeface="Arial" panose="020B0604020202020204" pitchFamily="34" charset="0"/>
              <a:buChar char="•"/>
            </a:pPr>
            <a:r>
              <a:rPr lang="es-ES" sz="2000" dirty="0">
                <a:latin typeface="Work Sans Light" pitchFamily="2" charset="0"/>
              </a:rPr>
              <a:t>Realizar lluvia de ideas de conceptos de ingeniería de requisitos, procesos, mapa de procesos y formulación de proyectos de acuerdo con los aprendizajes previos.</a:t>
            </a:r>
          </a:p>
          <a:p>
            <a:pPr marL="342900" indent="-342900" algn="just">
              <a:buFont typeface="Arial" panose="020B0604020202020204" pitchFamily="34" charset="0"/>
              <a:buChar char="•"/>
            </a:pPr>
            <a:endParaRPr lang="es-ES" sz="2000" dirty="0">
              <a:latin typeface="Work Sans Light" pitchFamily="2" charset="0"/>
            </a:endParaRPr>
          </a:p>
          <a:p>
            <a:pPr algn="just"/>
            <a:r>
              <a:rPr lang="es-ES" sz="2000" dirty="0">
                <a:latin typeface="Work Sans Light" pitchFamily="2" charset="0"/>
              </a:rPr>
              <a:t>Estrategia didáctica: </a:t>
            </a:r>
          </a:p>
          <a:p>
            <a:pPr marL="342900" indent="-342900" algn="just">
              <a:buFont typeface="Arial" panose="020B0604020202020204" pitchFamily="34" charset="0"/>
              <a:buChar char="•"/>
            </a:pPr>
            <a:r>
              <a:rPr lang="es-ES" sz="2000" dirty="0">
                <a:latin typeface="Work Sans Light" pitchFamily="2" charset="0"/>
              </a:rPr>
              <a:t>Conformar equipos de 5 aprendices.</a:t>
            </a:r>
          </a:p>
          <a:p>
            <a:pPr marL="342900" indent="-342900" algn="just">
              <a:buFont typeface="Arial" panose="020B0604020202020204" pitchFamily="34" charset="0"/>
              <a:buChar char="•"/>
            </a:pPr>
            <a:r>
              <a:rPr lang="es-ES" sz="2000" dirty="0">
                <a:latin typeface="Work Sans Light" pitchFamily="2" charset="0"/>
              </a:rPr>
              <a:t>Cada equipo debe responder las preguntas del cuestionario 1, para evidenciar los conocimientos previos sobre requisitos + ficha; que encuentran en el drive que compartirá su instructor(a) o en la ruta del LMS que le indique su instructor(a).</a:t>
            </a:r>
          </a:p>
          <a:p>
            <a:pPr marL="342900" indent="-342900" algn="just">
              <a:buFont typeface="Arial" panose="020B0604020202020204" pitchFamily="34" charset="0"/>
              <a:buChar char="•"/>
            </a:pPr>
            <a:r>
              <a:rPr lang="es-ES" sz="2000" dirty="0">
                <a:latin typeface="Work Sans Light" pitchFamily="2" charset="0"/>
              </a:rPr>
              <a:t>Cada equipo de proyecto socializará la actividad realizada.</a:t>
            </a:r>
          </a:p>
          <a:p>
            <a:pPr marL="342900" indent="-342900" algn="just">
              <a:buFont typeface="Arial" panose="020B0604020202020204" pitchFamily="34" charset="0"/>
              <a:buChar char="•"/>
            </a:pPr>
            <a:r>
              <a:rPr lang="es-ES" sz="2000" dirty="0">
                <a:latin typeface="Work Sans Light" pitchFamily="2" charset="0"/>
              </a:rPr>
              <a:t>Su instructor(a) retroalimentará cada pregunta, de manera que los aprendices tengan un acercamiento inicial con el tema principal de la actividad de aprendizaje.</a:t>
            </a:r>
          </a:p>
          <a:p>
            <a:pPr algn="just"/>
            <a:endParaRPr lang="es-ES" sz="2000" dirty="0">
              <a:latin typeface="Work Sans Light" pitchFamily="2" charset="0"/>
            </a:endParaRPr>
          </a:p>
        </p:txBody>
      </p:sp>
    </p:spTree>
    <p:extLst>
      <p:ext uri="{BB962C8B-B14F-4D97-AF65-F5344CB8AC3E}">
        <p14:creationId xmlns:p14="http://schemas.microsoft.com/office/powerpoint/2010/main" val="12133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Imagen que contiene Interfaz de usuario gráfica&#10;&#10;Descripción generada automáticamente">
            <a:extLst>
              <a:ext uri="{FF2B5EF4-FFF2-40B4-BE49-F238E27FC236}">
                <a16:creationId xmlns:a16="http://schemas.microsoft.com/office/drawing/2014/main" id="{A01EB75E-8874-42DD-11A3-2D5CA1D238B7}"/>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76220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6D04A5A-19A9-0ACE-6D0F-5E02EDC9D1DE}"/>
              </a:ext>
            </a:extLst>
          </p:cNvPr>
          <p:cNvSpPr txBox="1"/>
          <p:nvPr/>
        </p:nvSpPr>
        <p:spPr>
          <a:xfrm>
            <a:off x="3774693" y="2228671"/>
            <a:ext cx="4642618" cy="1200329"/>
          </a:xfrm>
          <a:prstGeom prst="rect">
            <a:avLst/>
          </a:prstGeom>
          <a:noFill/>
        </p:spPr>
        <p:txBody>
          <a:bodyPr wrap="none" rtlCol="0">
            <a:spAutoFit/>
          </a:bodyPr>
          <a:lstStyle/>
          <a:p>
            <a:pPr algn="ctr"/>
            <a:r>
              <a:rPr lang="es-CO" sz="7200" dirty="0">
                <a:latin typeface="Work Sans Light" pitchFamily="2" charset="77"/>
              </a:rPr>
              <a:t>Requisitos</a:t>
            </a:r>
          </a:p>
        </p:txBody>
      </p:sp>
      <p:cxnSp>
        <p:nvCxnSpPr>
          <p:cNvPr id="6" name="Conector recto 5">
            <a:extLst>
              <a:ext uri="{FF2B5EF4-FFF2-40B4-BE49-F238E27FC236}">
                <a16:creationId xmlns:a16="http://schemas.microsoft.com/office/drawing/2014/main" id="{12E6F1CF-C64D-CB82-1478-686F9F9BAF5F}"/>
              </a:ext>
            </a:extLst>
          </p:cNvPr>
          <p:cNvCxnSpPr>
            <a:cxnSpLocks/>
          </p:cNvCxnSpPr>
          <p:nvPr/>
        </p:nvCxnSpPr>
        <p:spPr>
          <a:xfrm>
            <a:off x="5227899" y="3321934"/>
            <a:ext cx="1736203" cy="0"/>
          </a:xfrm>
          <a:prstGeom prst="line">
            <a:avLst/>
          </a:prstGeom>
          <a:ln>
            <a:solidFill>
              <a:srgbClr val="38AA00"/>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9896E8B4-453C-7E26-D038-59933D4B744F}"/>
              </a:ext>
            </a:extLst>
          </p:cNvPr>
          <p:cNvSpPr txBox="1"/>
          <p:nvPr/>
        </p:nvSpPr>
        <p:spPr>
          <a:xfrm>
            <a:off x="2941983" y="3463724"/>
            <a:ext cx="6510129" cy="646331"/>
          </a:xfrm>
          <a:prstGeom prst="rect">
            <a:avLst/>
          </a:prstGeom>
          <a:noFill/>
        </p:spPr>
        <p:txBody>
          <a:bodyPr wrap="square" rtlCol="0">
            <a:spAutoFit/>
          </a:bodyPr>
          <a:lstStyle/>
          <a:p>
            <a:pPr algn="just"/>
            <a:r>
              <a:rPr lang="es-ES" dirty="0">
                <a:latin typeface="Work Sans Light" pitchFamily="2" charset="77"/>
              </a:rPr>
              <a:t>Importancia de Identificar los Requisitos de los Clientes en el Desarrollo de Proyectos de Software</a:t>
            </a:r>
            <a:endParaRPr lang="es-CO" dirty="0">
              <a:latin typeface="Work Sans Light" pitchFamily="2" charset="77"/>
            </a:endParaRPr>
          </a:p>
        </p:txBody>
      </p:sp>
    </p:spTree>
    <p:extLst>
      <p:ext uri="{BB962C8B-B14F-4D97-AF65-F5344CB8AC3E}">
        <p14:creationId xmlns:p14="http://schemas.microsoft.com/office/powerpoint/2010/main" val="2099732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F67CBC-1536-A090-A5B5-FE205F3AF4AD}"/>
              </a:ext>
            </a:extLst>
          </p:cNvPr>
          <p:cNvSpPr txBox="1">
            <a:spLocks/>
          </p:cNvSpPr>
          <p:nvPr/>
        </p:nvSpPr>
        <p:spPr>
          <a:xfrm>
            <a:off x="456236" y="457723"/>
            <a:ext cx="10515600" cy="67659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O" dirty="0">
                <a:solidFill>
                  <a:schemeClr val="tx1">
                    <a:lumMod val="95000"/>
                    <a:lumOff val="5000"/>
                  </a:schemeClr>
                </a:solidFill>
                <a:latin typeface="Work Sans Medium" pitchFamily="2" charset="77"/>
              </a:rPr>
              <a:t>Importancia de lo Requisitos</a:t>
            </a:r>
          </a:p>
        </p:txBody>
      </p:sp>
      <p:sp>
        <p:nvSpPr>
          <p:cNvPr id="4" name="CuadroTexto 3">
            <a:extLst>
              <a:ext uri="{FF2B5EF4-FFF2-40B4-BE49-F238E27FC236}">
                <a16:creationId xmlns:a16="http://schemas.microsoft.com/office/drawing/2014/main" id="{88559357-9F8E-BC7E-5549-5207652A0458}"/>
              </a:ext>
            </a:extLst>
          </p:cNvPr>
          <p:cNvSpPr txBox="1"/>
          <p:nvPr/>
        </p:nvSpPr>
        <p:spPr>
          <a:xfrm>
            <a:off x="456236" y="1628794"/>
            <a:ext cx="11560172" cy="2554545"/>
          </a:xfrm>
          <a:prstGeom prst="rect">
            <a:avLst/>
          </a:prstGeom>
          <a:noFill/>
        </p:spPr>
        <p:txBody>
          <a:bodyPr wrap="square">
            <a:spAutoFit/>
          </a:bodyPr>
          <a:lstStyle/>
          <a:p>
            <a:pPr marL="285750" indent="-285750" algn="just">
              <a:buFont typeface="Arial" panose="020B0604020202020204" pitchFamily="34" charset="0"/>
              <a:buChar char="•"/>
            </a:pPr>
            <a:r>
              <a:rPr lang="es-ES" sz="2000" dirty="0">
                <a:latin typeface="Work Sans Light" pitchFamily="2" charset="0"/>
              </a:rPr>
              <a:t>El éxito de un proyecto de software depende en gran medida de la correcta identificación y gestión de los requisitos del cliente. Estos requisitos representan las necesidades, expectativas y restricciones del usuario final y sirven como base para el diseño, desarrollo e implementación del software.</a:t>
            </a:r>
          </a:p>
          <a:p>
            <a:pPr marL="285750" indent="-285750" algn="just">
              <a:buFont typeface="Arial" panose="020B0604020202020204" pitchFamily="34" charset="0"/>
              <a:buChar char="•"/>
            </a:pPr>
            <a:endParaRPr lang="es-ES" sz="2000" dirty="0">
              <a:latin typeface="Work Sans Light" pitchFamily="2" charset="0"/>
            </a:endParaRPr>
          </a:p>
          <a:p>
            <a:pPr marL="285750" indent="-285750" algn="just">
              <a:buFont typeface="Arial" panose="020B0604020202020204" pitchFamily="34" charset="0"/>
              <a:buChar char="•"/>
            </a:pPr>
            <a:r>
              <a:rPr lang="es-ES" sz="2000" dirty="0">
                <a:latin typeface="Work Sans Light" pitchFamily="2" charset="0"/>
              </a:rPr>
              <a:t>La falta de una identificación adecuada de los requisitos puede generar problemas como sobrecostos, retrasos en la entrega, insatisfacción del cliente o incluso el fracaso del proyecto.</a:t>
            </a:r>
            <a:endParaRPr lang="es-CO" sz="2000" dirty="0">
              <a:latin typeface="Work Sans Light" pitchFamily="2" charset="0"/>
            </a:endParaRPr>
          </a:p>
        </p:txBody>
      </p:sp>
    </p:spTree>
    <p:extLst>
      <p:ext uri="{BB962C8B-B14F-4D97-AF65-F5344CB8AC3E}">
        <p14:creationId xmlns:p14="http://schemas.microsoft.com/office/powerpoint/2010/main" val="1500403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cstate="email">
            <a:extLst>
              <a:ext uri="{28A0092B-C50C-407E-A947-70E740481C1C}">
                <a14:useLocalDpi xmlns:a14="http://schemas.microsoft.com/office/drawing/2010/main"/>
              </a:ext>
            </a:extLst>
          </a:blip>
          <a:stretch>
            <a:fillRect/>
          </a:stretch>
        </a:blipFill>
        <a:effectLst/>
      </p:bgPr>
    </p:bg>
    <p:spTree>
      <p:nvGrpSpPr>
        <p:cNvPr id="1" name="">
          <a:extLst>
            <a:ext uri="{FF2B5EF4-FFF2-40B4-BE49-F238E27FC236}">
              <a16:creationId xmlns:a16="http://schemas.microsoft.com/office/drawing/2014/main" id="{C9D6D82A-E792-4F63-0C33-FED5D1AFAD8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A37F3B5-5C0C-B058-D479-10BF18B73E28}"/>
              </a:ext>
            </a:extLst>
          </p:cNvPr>
          <p:cNvSpPr txBox="1">
            <a:spLocks/>
          </p:cNvSpPr>
          <p:nvPr/>
        </p:nvSpPr>
        <p:spPr>
          <a:xfrm>
            <a:off x="456236" y="457723"/>
            <a:ext cx="10515600" cy="67659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O" dirty="0">
                <a:solidFill>
                  <a:schemeClr val="tx1">
                    <a:lumMod val="95000"/>
                    <a:lumOff val="5000"/>
                  </a:schemeClr>
                </a:solidFill>
                <a:latin typeface="Work Sans Medium" pitchFamily="2" charset="77"/>
              </a:rPr>
              <a:t>Importancia de lo Requisitos</a:t>
            </a:r>
          </a:p>
        </p:txBody>
      </p:sp>
      <p:sp>
        <p:nvSpPr>
          <p:cNvPr id="4" name="CuadroTexto 3">
            <a:extLst>
              <a:ext uri="{FF2B5EF4-FFF2-40B4-BE49-F238E27FC236}">
                <a16:creationId xmlns:a16="http://schemas.microsoft.com/office/drawing/2014/main" id="{C772E2B5-B87F-6922-40CC-59A348038B8F}"/>
              </a:ext>
            </a:extLst>
          </p:cNvPr>
          <p:cNvSpPr txBox="1"/>
          <p:nvPr/>
        </p:nvSpPr>
        <p:spPr>
          <a:xfrm>
            <a:off x="456236" y="1499587"/>
            <a:ext cx="11560172" cy="5324535"/>
          </a:xfrm>
          <a:prstGeom prst="rect">
            <a:avLst/>
          </a:prstGeom>
          <a:noFill/>
        </p:spPr>
        <p:txBody>
          <a:bodyPr wrap="square">
            <a:spAutoFit/>
          </a:bodyPr>
          <a:lstStyle/>
          <a:p>
            <a:pPr algn="just"/>
            <a:r>
              <a:rPr lang="es-ES" sz="2000" b="1" dirty="0">
                <a:latin typeface="Work Sans Light" pitchFamily="2" charset="0"/>
              </a:rPr>
              <a:t>Definición de Requisitos: El Pilar del Desarrollo de Software</a:t>
            </a:r>
          </a:p>
          <a:p>
            <a:pPr algn="just"/>
            <a:endParaRPr lang="es-ES" sz="2000" b="1" dirty="0">
              <a:latin typeface="Work Sans Light" pitchFamily="2" charset="0"/>
            </a:endParaRPr>
          </a:p>
          <a:p>
            <a:pPr algn="just"/>
            <a:r>
              <a:rPr lang="es-ES" sz="2000" dirty="0">
                <a:latin typeface="Work Sans Light" pitchFamily="2" charset="0"/>
              </a:rPr>
              <a:t>Los requisitos del software son una descripción detallada de lo que el sistema debe hacer y cómo debe comportarse para satisfacer las necesidades del usuario. Se pueden clasificar en:</a:t>
            </a:r>
          </a:p>
          <a:p>
            <a:pPr algn="just"/>
            <a:endParaRPr lang="es-ES" sz="2000" dirty="0">
              <a:latin typeface="Work Sans Light" pitchFamily="2" charset="0"/>
            </a:endParaRPr>
          </a:p>
          <a:p>
            <a:pPr marL="342900" indent="-342900" algn="just">
              <a:buFont typeface="Arial" panose="020B0604020202020204" pitchFamily="34" charset="0"/>
              <a:buChar char="•"/>
            </a:pPr>
            <a:r>
              <a:rPr lang="es-ES" sz="2000" b="1" dirty="0">
                <a:latin typeface="Work Sans Light" pitchFamily="2" charset="0"/>
              </a:rPr>
              <a:t>Requisitos funcionales: </a:t>
            </a:r>
            <a:r>
              <a:rPr lang="es-ES" sz="2000" dirty="0">
                <a:latin typeface="Work Sans Light" pitchFamily="2" charset="0"/>
              </a:rPr>
              <a:t>Definen las funciones y características específicas que el software debe proporcionar (ejemplo: autenticación de usuarios, generación de reportes, procesamiento de pagos).</a:t>
            </a:r>
          </a:p>
          <a:p>
            <a:pPr marL="342900" indent="-342900" algn="just">
              <a:buFont typeface="Arial" panose="020B0604020202020204" pitchFamily="34" charset="0"/>
              <a:buChar char="•"/>
            </a:pPr>
            <a:r>
              <a:rPr lang="es-ES" sz="2000" b="1" dirty="0">
                <a:latin typeface="Work Sans Light" pitchFamily="2" charset="0"/>
              </a:rPr>
              <a:t>Requisitos no funcionales: </a:t>
            </a:r>
            <a:r>
              <a:rPr lang="es-ES" sz="2000" dirty="0">
                <a:latin typeface="Work Sans Light" pitchFamily="2" charset="0"/>
              </a:rPr>
              <a:t>Establecen criterios de calidad y restricciones del sistema, como rendimiento, seguridad, escalabilidad y usabilidad.</a:t>
            </a:r>
          </a:p>
          <a:p>
            <a:pPr marL="342900" indent="-342900" algn="just">
              <a:buFont typeface="Arial" panose="020B0604020202020204" pitchFamily="34" charset="0"/>
              <a:buChar char="•"/>
            </a:pPr>
            <a:r>
              <a:rPr lang="es-ES" sz="2000" b="1" dirty="0">
                <a:latin typeface="Work Sans Light" pitchFamily="2" charset="0"/>
              </a:rPr>
              <a:t>Requisitos técnicos: </a:t>
            </a:r>
            <a:r>
              <a:rPr lang="es-ES" sz="2000" dirty="0">
                <a:latin typeface="Work Sans Light" pitchFamily="2" charset="0"/>
              </a:rPr>
              <a:t>Definen las especificaciones relacionadas con la infraestructura, hardware y software necesario para el desarrollo e implementación del sistema.</a:t>
            </a:r>
          </a:p>
          <a:p>
            <a:pPr marL="342900" indent="-342900" algn="just">
              <a:buFont typeface="Arial" panose="020B0604020202020204" pitchFamily="34" charset="0"/>
              <a:buChar char="•"/>
            </a:pPr>
            <a:r>
              <a:rPr lang="es-ES" sz="2000" b="1" dirty="0">
                <a:latin typeface="Work Sans Light" pitchFamily="2" charset="0"/>
              </a:rPr>
              <a:t>Requisitos del negocio: </a:t>
            </a:r>
            <a:r>
              <a:rPr lang="es-ES" sz="2000" dirty="0">
                <a:latin typeface="Work Sans Light" pitchFamily="2" charset="0"/>
              </a:rPr>
              <a:t>Relacionados con los objetivos estratégicos de la empresa o del cliente, asegurando que el software genere valor dentro del contexto organizacional.</a:t>
            </a:r>
          </a:p>
          <a:p>
            <a:pPr algn="just"/>
            <a:endParaRPr lang="es-ES" sz="2000" dirty="0">
              <a:latin typeface="Work Sans Light" pitchFamily="2" charset="0"/>
            </a:endParaRPr>
          </a:p>
          <a:p>
            <a:pPr algn="just"/>
            <a:r>
              <a:rPr lang="es-ES" sz="2000" dirty="0">
                <a:latin typeface="Work Sans Light" pitchFamily="2" charset="0"/>
              </a:rPr>
              <a:t>La correcta identificación de estos requisitos permite diseñar un software alineado con las expectativas del cliente y con la viabilidad técnica del proyecto.</a:t>
            </a:r>
            <a:endParaRPr lang="es-CO" sz="2000" dirty="0">
              <a:latin typeface="Work Sans Light" pitchFamily="2" charset="0"/>
            </a:endParaRPr>
          </a:p>
        </p:txBody>
      </p:sp>
    </p:spTree>
    <p:extLst>
      <p:ext uri="{BB962C8B-B14F-4D97-AF65-F5344CB8AC3E}">
        <p14:creationId xmlns:p14="http://schemas.microsoft.com/office/powerpoint/2010/main" val="4081814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cstate="email">
            <a:extLst>
              <a:ext uri="{28A0092B-C50C-407E-A947-70E740481C1C}">
                <a14:useLocalDpi xmlns:a14="http://schemas.microsoft.com/office/drawing/2010/main"/>
              </a:ext>
            </a:extLst>
          </a:blip>
          <a:stretch>
            <a:fillRect/>
          </a:stretch>
        </a:blipFill>
        <a:effectLst/>
      </p:bgPr>
    </p:bg>
    <p:spTree>
      <p:nvGrpSpPr>
        <p:cNvPr id="1" name="">
          <a:extLst>
            <a:ext uri="{FF2B5EF4-FFF2-40B4-BE49-F238E27FC236}">
              <a16:creationId xmlns:a16="http://schemas.microsoft.com/office/drawing/2014/main" id="{A8DB562C-C09D-D38F-7F3E-9B906398E6FD}"/>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9695A69-6667-9FF8-BA01-597CFDB11673}"/>
              </a:ext>
            </a:extLst>
          </p:cNvPr>
          <p:cNvSpPr txBox="1">
            <a:spLocks/>
          </p:cNvSpPr>
          <p:nvPr/>
        </p:nvSpPr>
        <p:spPr>
          <a:xfrm>
            <a:off x="456236" y="457723"/>
            <a:ext cx="10515600" cy="67659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O" dirty="0">
                <a:solidFill>
                  <a:schemeClr val="tx1">
                    <a:lumMod val="95000"/>
                    <a:lumOff val="5000"/>
                  </a:schemeClr>
                </a:solidFill>
                <a:latin typeface="Work Sans Medium" pitchFamily="2" charset="77"/>
              </a:rPr>
              <a:t>Importancia de lo Requisitos</a:t>
            </a:r>
          </a:p>
        </p:txBody>
      </p:sp>
      <p:sp>
        <p:nvSpPr>
          <p:cNvPr id="4" name="CuadroTexto 3">
            <a:extLst>
              <a:ext uri="{FF2B5EF4-FFF2-40B4-BE49-F238E27FC236}">
                <a16:creationId xmlns:a16="http://schemas.microsoft.com/office/drawing/2014/main" id="{26417C38-A1D3-6213-759A-1EFDA6098A73}"/>
              </a:ext>
            </a:extLst>
          </p:cNvPr>
          <p:cNvSpPr txBox="1"/>
          <p:nvPr/>
        </p:nvSpPr>
        <p:spPr>
          <a:xfrm>
            <a:off x="456236" y="1499587"/>
            <a:ext cx="11560172" cy="3785652"/>
          </a:xfrm>
          <a:prstGeom prst="rect">
            <a:avLst/>
          </a:prstGeom>
          <a:noFill/>
        </p:spPr>
        <p:txBody>
          <a:bodyPr wrap="square">
            <a:spAutoFit/>
          </a:bodyPr>
          <a:lstStyle/>
          <a:p>
            <a:pPr algn="just"/>
            <a:r>
              <a:rPr lang="es-ES" sz="2000" b="1" dirty="0">
                <a:latin typeface="Work Sans Light" pitchFamily="2" charset="0"/>
              </a:rPr>
              <a:t>Beneficios de una Adecuada Identificación de Requisitos</a:t>
            </a:r>
          </a:p>
          <a:p>
            <a:pPr algn="just"/>
            <a:endParaRPr lang="es-ES" sz="2000" b="1" dirty="0">
              <a:latin typeface="Work Sans Light" pitchFamily="2" charset="0"/>
            </a:endParaRPr>
          </a:p>
          <a:p>
            <a:pPr marL="342900" indent="-342900" algn="just">
              <a:buFont typeface="Arial" panose="020B0604020202020204" pitchFamily="34" charset="0"/>
              <a:buChar char="•"/>
            </a:pPr>
            <a:r>
              <a:rPr lang="es-ES" sz="2000" b="1" dirty="0">
                <a:latin typeface="Work Sans Light" pitchFamily="2" charset="0"/>
              </a:rPr>
              <a:t>Prevención de Errores y Retrabajos: </a:t>
            </a:r>
            <a:r>
              <a:rPr lang="es-ES" sz="2000" dirty="0">
                <a:latin typeface="Work Sans Light" pitchFamily="2" charset="0"/>
              </a:rPr>
              <a:t>Si los requisitos no se identifican correctamente al inicio del proyecto, es probable que surjan malentendidos que generen errores en las fases posteriores. Detectar fallos en las etapas tempranas del desarrollo es mucho más económico y eficiente que corregirlos en fases avanzadas.</a:t>
            </a:r>
          </a:p>
          <a:p>
            <a:pPr marL="342900" indent="-342900" algn="just">
              <a:buFont typeface="Arial" panose="020B0604020202020204" pitchFamily="34" charset="0"/>
              <a:buChar char="•"/>
            </a:pPr>
            <a:r>
              <a:rPr lang="es-ES" sz="2000" b="1" dirty="0">
                <a:latin typeface="Work Sans Light" pitchFamily="2" charset="0"/>
              </a:rPr>
              <a:t>Reducción de Costos y Optimización del Presupuesto: </a:t>
            </a:r>
            <a:r>
              <a:rPr lang="es-ES" sz="2000" dirty="0">
                <a:latin typeface="Work Sans Light" pitchFamily="2" charset="0"/>
              </a:rPr>
              <a:t>Un análisis preciso de los requisitos evita el desperdicio de recursos en funcionalidades innecesarias o en cambios frecuentes que podrían incrementar los costos del proyecto.</a:t>
            </a:r>
          </a:p>
          <a:p>
            <a:pPr marL="342900" indent="-342900" algn="just">
              <a:buFont typeface="Arial" panose="020B0604020202020204" pitchFamily="34" charset="0"/>
              <a:buChar char="•"/>
            </a:pPr>
            <a:r>
              <a:rPr lang="es-ES" sz="2000" b="1" dirty="0">
                <a:latin typeface="Work Sans Light" pitchFamily="2" charset="0"/>
              </a:rPr>
              <a:t>Cumplimiento de Plazos y Eficiencia en la Gestión del Proyecto:</a:t>
            </a:r>
            <a:r>
              <a:rPr lang="es-ES" sz="2000" dirty="0">
                <a:latin typeface="Work Sans Light" pitchFamily="2" charset="0"/>
              </a:rPr>
              <a:t> Cuando los requisitos son claros y bien documentados, se facilita la planificación y estimación de tiempos, permitiendo cumplir con los plazos de entrega establecidos.</a:t>
            </a:r>
          </a:p>
        </p:txBody>
      </p:sp>
    </p:spTree>
    <p:extLst>
      <p:ext uri="{BB962C8B-B14F-4D97-AF65-F5344CB8AC3E}">
        <p14:creationId xmlns:p14="http://schemas.microsoft.com/office/powerpoint/2010/main" val="3591799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cstate="email">
            <a:extLst>
              <a:ext uri="{28A0092B-C50C-407E-A947-70E740481C1C}">
                <a14:useLocalDpi xmlns:a14="http://schemas.microsoft.com/office/drawing/2010/main"/>
              </a:ext>
            </a:extLst>
          </a:blip>
          <a:stretch>
            <a:fillRect/>
          </a:stretch>
        </a:blipFill>
        <a:effectLst/>
      </p:bgPr>
    </p:bg>
    <p:spTree>
      <p:nvGrpSpPr>
        <p:cNvPr id="1" name="">
          <a:extLst>
            <a:ext uri="{FF2B5EF4-FFF2-40B4-BE49-F238E27FC236}">
              <a16:creationId xmlns:a16="http://schemas.microsoft.com/office/drawing/2014/main" id="{5DDFFBA7-A303-7AB1-1DAC-79EAD670E39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C03C562-0467-80AB-E556-1E59FDA14E00}"/>
              </a:ext>
            </a:extLst>
          </p:cNvPr>
          <p:cNvSpPr txBox="1">
            <a:spLocks/>
          </p:cNvSpPr>
          <p:nvPr/>
        </p:nvSpPr>
        <p:spPr>
          <a:xfrm>
            <a:off x="456236" y="457723"/>
            <a:ext cx="10515600" cy="67659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O" dirty="0">
                <a:solidFill>
                  <a:schemeClr val="tx1">
                    <a:lumMod val="95000"/>
                    <a:lumOff val="5000"/>
                  </a:schemeClr>
                </a:solidFill>
                <a:latin typeface="Work Sans Medium" pitchFamily="2" charset="77"/>
              </a:rPr>
              <a:t>Importancia de lo Requisitos</a:t>
            </a:r>
          </a:p>
        </p:txBody>
      </p:sp>
      <p:sp>
        <p:nvSpPr>
          <p:cNvPr id="4" name="CuadroTexto 3">
            <a:extLst>
              <a:ext uri="{FF2B5EF4-FFF2-40B4-BE49-F238E27FC236}">
                <a16:creationId xmlns:a16="http://schemas.microsoft.com/office/drawing/2014/main" id="{8A9E7EB4-3FCD-DFC5-A3CF-86EBFE3757AE}"/>
              </a:ext>
            </a:extLst>
          </p:cNvPr>
          <p:cNvSpPr txBox="1"/>
          <p:nvPr/>
        </p:nvSpPr>
        <p:spPr>
          <a:xfrm>
            <a:off x="456236" y="1499587"/>
            <a:ext cx="11560172" cy="2554545"/>
          </a:xfrm>
          <a:prstGeom prst="rect">
            <a:avLst/>
          </a:prstGeom>
          <a:noFill/>
        </p:spPr>
        <p:txBody>
          <a:bodyPr wrap="square">
            <a:spAutoFit/>
          </a:bodyPr>
          <a:lstStyle/>
          <a:p>
            <a:pPr algn="just"/>
            <a:r>
              <a:rPr lang="es-ES" sz="2000" b="1" dirty="0">
                <a:latin typeface="Work Sans Light" pitchFamily="2" charset="0"/>
              </a:rPr>
              <a:t>Beneficios de una Adecuada Identificación de Requisitos</a:t>
            </a:r>
          </a:p>
          <a:p>
            <a:pPr algn="just"/>
            <a:endParaRPr lang="es-ES" sz="2000" b="1" dirty="0">
              <a:latin typeface="Work Sans Light" pitchFamily="2" charset="0"/>
            </a:endParaRPr>
          </a:p>
          <a:p>
            <a:pPr marL="342900" indent="-342900" algn="just">
              <a:buFont typeface="Arial" panose="020B0604020202020204" pitchFamily="34" charset="0"/>
              <a:buChar char="•"/>
            </a:pPr>
            <a:r>
              <a:rPr lang="es-ES" sz="2000" b="1" dirty="0">
                <a:latin typeface="Work Sans Light" pitchFamily="2" charset="0"/>
              </a:rPr>
              <a:t>Mayor Satisfacción del Cliente y Mejor Experiencia de Usuario: </a:t>
            </a:r>
            <a:r>
              <a:rPr lang="es-ES" sz="2000" dirty="0">
                <a:latin typeface="Work Sans Light" pitchFamily="2" charset="0"/>
              </a:rPr>
              <a:t>Un software que cumple con las necesidades del usuario final incrementa la satisfacción del cliente, mejora la experiencia de uso y facilita la adopción del sistema.</a:t>
            </a:r>
          </a:p>
          <a:p>
            <a:pPr marL="342900" indent="-342900" algn="just">
              <a:buFont typeface="Arial" panose="020B0604020202020204" pitchFamily="34" charset="0"/>
              <a:buChar char="•"/>
            </a:pPr>
            <a:r>
              <a:rPr lang="es-ES" sz="2000" b="1" dirty="0">
                <a:latin typeface="Work Sans Light" pitchFamily="2" charset="0"/>
              </a:rPr>
              <a:t>Facilita la Comunicación Entre Equipos de Trabajo: </a:t>
            </a:r>
            <a:r>
              <a:rPr lang="es-ES" sz="2000" dirty="0">
                <a:latin typeface="Work Sans Light" pitchFamily="2" charset="0"/>
              </a:rPr>
              <a:t>Los requisitos sirven como un punto de referencia común para los equipos de desarrollo, diseño, pruebas y gestión, asegurando que todos trabajen con el mismo propósito y evitando ambigüedades.</a:t>
            </a:r>
          </a:p>
        </p:txBody>
      </p:sp>
    </p:spTree>
    <p:extLst>
      <p:ext uri="{BB962C8B-B14F-4D97-AF65-F5344CB8AC3E}">
        <p14:creationId xmlns:p14="http://schemas.microsoft.com/office/powerpoint/2010/main" val="2295449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cstate="email">
            <a:extLst>
              <a:ext uri="{28A0092B-C50C-407E-A947-70E740481C1C}">
                <a14:useLocalDpi xmlns:a14="http://schemas.microsoft.com/office/drawing/2010/main"/>
              </a:ext>
            </a:extLst>
          </a:blip>
          <a:stretch>
            <a:fillRect/>
          </a:stretch>
        </a:blipFill>
        <a:effectLst/>
      </p:bgPr>
    </p:bg>
    <p:spTree>
      <p:nvGrpSpPr>
        <p:cNvPr id="1" name="">
          <a:extLst>
            <a:ext uri="{FF2B5EF4-FFF2-40B4-BE49-F238E27FC236}">
              <a16:creationId xmlns:a16="http://schemas.microsoft.com/office/drawing/2014/main" id="{CBD1787E-3695-AA7F-FAD5-41FBFD50A57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209A6FF5-1B63-7639-978A-EE24C90879E5}"/>
              </a:ext>
            </a:extLst>
          </p:cNvPr>
          <p:cNvSpPr txBox="1">
            <a:spLocks/>
          </p:cNvSpPr>
          <p:nvPr/>
        </p:nvSpPr>
        <p:spPr>
          <a:xfrm>
            <a:off x="456236" y="457723"/>
            <a:ext cx="10515600" cy="67659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O" dirty="0">
                <a:solidFill>
                  <a:schemeClr val="tx1">
                    <a:lumMod val="95000"/>
                    <a:lumOff val="5000"/>
                  </a:schemeClr>
                </a:solidFill>
                <a:latin typeface="Work Sans Medium" pitchFamily="2" charset="77"/>
              </a:rPr>
              <a:t>Importancia de lo Requisitos</a:t>
            </a:r>
          </a:p>
        </p:txBody>
      </p:sp>
      <p:sp>
        <p:nvSpPr>
          <p:cNvPr id="4" name="CuadroTexto 3">
            <a:extLst>
              <a:ext uri="{FF2B5EF4-FFF2-40B4-BE49-F238E27FC236}">
                <a16:creationId xmlns:a16="http://schemas.microsoft.com/office/drawing/2014/main" id="{6B206142-2807-293F-FEB2-0AC36786BF0B}"/>
              </a:ext>
            </a:extLst>
          </p:cNvPr>
          <p:cNvSpPr txBox="1"/>
          <p:nvPr/>
        </p:nvSpPr>
        <p:spPr>
          <a:xfrm>
            <a:off x="456236" y="1499587"/>
            <a:ext cx="11560172" cy="4708981"/>
          </a:xfrm>
          <a:prstGeom prst="rect">
            <a:avLst/>
          </a:prstGeom>
          <a:noFill/>
        </p:spPr>
        <p:txBody>
          <a:bodyPr wrap="square">
            <a:spAutoFit/>
          </a:bodyPr>
          <a:lstStyle/>
          <a:p>
            <a:pPr algn="just"/>
            <a:r>
              <a:rPr lang="es-ES" sz="2000" b="1" dirty="0">
                <a:latin typeface="Work Sans Light" pitchFamily="2" charset="0"/>
              </a:rPr>
              <a:t>Métodos para la Identificación de Requisitos</a:t>
            </a:r>
          </a:p>
          <a:p>
            <a:pPr algn="just"/>
            <a:endParaRPr lang="es-ES" sz="2000" dirty="0">
              <a:latin typeface="Work Sans Light" pitchFamily="2" charset="0"/>
            </a:endParaRPr>
          </a:p>
          <a:p>
            <a:pPr algn="just"/>
            <a:r>
              <a:rPr lang="es-ES" sz="2000" dirty="0">
                <a:latin typeface="Work Sans Light" pitchFamily="2" charset="0"/>
              </a:rPr>
              <a:t>Existen diversas técnicas y herramientas para recopilar y analizar los requisitos del cliente:</a:t>
            </a:r>
          </a:p>
          <a:p>
            <a:pPr algn="just"/>
            <a:endParaRPr lang="es-ES" sz="2000" dirty="0">
              <a:latin typeface="Work Sans Light" pitchFamily="2" charset="0"/>
            </a:endParaRPr>
          </a:p>
          <a:p>
            <a:pPr marL="342900" indent="-342900" algn="just">
              <a:buFont typeface="Arial" panose="020B0604020202020204" pitchFamily="34" charset="0"/>
              <a:buChar char="•"/>
            </a:pPr>
            <a:r>
              <a:rPr lang="es-ES" sz="2000" b="1" dirty="0">
                <a:latin typeface="Work Sans Light" pitchFamily="2" charset="0"/>
              </a:rPr>
              <a:t>Entrevistas con el cliente y usuarios finales:</a:t>
            </a:r>
            <a:r>
              <a:rPr lang="es-ES" sz="2000" dirty="0">
                <a:latin typeface="Work Sans Light" pitchFamily="2" charset="0"/>
              </a:rPr>
              <a:t> Se obtiene información directa sobre sus necesidades y expectativas.</a:t>
            </a:r>
          </a:p>
          <a:p>
            <a:pPr marL="342900" indent="-342900" algn="just">
              <a:buFont typeface="Arial" panose="020B0604020202020204" pitchFamily="34" charset="0"/>
              <a:buChar char="•"/>
            </a:pPr>
            <a:r>
              <a:rPr lang="es-ES" sz="2000" b="1" dirty="0">
                <a:latin typeface="Work Sans Light" pitchFamily="2" charset="0"/>
              </a:rPr>
              <a:t>Talleres de descubrimiento de requisitos: </a:t>
            </a:r>
            <a:r>
              <a:rPr lang="es-ES" sz="2000" dirty="0">
                <a:latin typeface="Work Sans Light" pitchFamily="2" charset="0"/>
              </a:rPr>
              <a:t>Sesiones colaborativas con los </a:t>
            </a:r>
            <a:r>
              <a:rPr lang="es-ES" sz="2000" dirty="0" err="1">
                <a:latin typeface="Work Sans Light" pitchFamily="2" charset="0"/>
              </a:rPr>
              <a:t>stakeholders</a:t>
            </a:r>
            <a:r>
              <a:rPr lang="es-ES" sz="2000" dirty="0">
                <a:latin typeface="Work Sans Light" pitchFamily="2" charset="0"/>
              </a:rPr>
              <a:t> para definir funcionalidades clave.</a:t>
            </a:r>
          </a:p>
          <a:p>
            <a:pPr marL="342900" indent="-342900" algn="just">
              <a:buFont typeface="Arial" panose="020B0604020202020204" pitchFamily="34" charset="0"/>
              <a:buChar char="•"/>
            </a:pPr>
            <a:r>
              <a:rPr lang="es-ES" sz="2000" b="1" dirty="0">
                <a:latin typeface="Work Sans Light" pitchFamily="2" charset="0"/>
              </a:rPr>
              <a:t>Cuestionarios y encuestas:</a:t>
            </a:r>
            <a:r>
              <a:rPr lang="es-ES" sz="2000" dirty="0">
                <a:latin typeface="Work Sans Light" pitchFamily="2" charset="0"/>
              </a:rPr>
              <a:t> Permiten recopilar información estructurada de un grupo amplio de usuarios.</a:t>
            </a:r>
          </a:p>
          <a:p>
            <a:pPr marL="342900" indent="-342900" algn="just">
              <a:buFont typeface="Arial" panose="020B0604020202020204" pitchFamily="34" charset="0"/>
              <a:buChar char="•"/>
            </a:pPr>
            <a:r>
              <a:rPr lang="es-ES" sz="2000" b="1" dirty="0">
                <a:latin typeface="Work Sans Light" pitchFamily="2" charset="0"/>
              </a:rPr>
              <a:t>Análisis de procesos de negocio: </a:t>
            </a:r>
            <a:r>
              <a:rPr lang="es-ES" sz="2000" dirty="0">
                <a:latin typeface="Work Sans Light" pitchFamily="2" charset="0"/>
              </a:rPr>
              <a:t>Evaluación de flujos de trabajo para entender los problemas que el software debe resolver.</a:t>
            </a:r>
          </a:p>
          <a:p>
            <a:pPr marL="342900" indent="-342900" algn="just">
              <a:buFont typeface="Arial" panose="020B0604020202020204" pitchFamily="34" charset="0"/>
              <a:buChar char="•"/>
            </a:pPr>
            <a:r>
              <a:rPr lang="es-ES" sz="2000" b="1" dirty="0">
                <a:latin typeface="Work Sans Light" pitchFamily="2" charset="0"/>
              </a:rPr>
              <a:t>Prototipos y </a:t>
            </a:r>
            <a:r>
              <a:rPr lang="es-ES" sz="2000" b="1" dirty="0" err="1">
                <a:latin typeface="Work Sans Light" pitchFamily="2" charset="0"/>
              </a:rPr>
              <a:t>wireframes</a:t>
            </a:r>
            <a:r>
              <a:rPr lang="es-ES" sz="2000" b="1" dirty="0">
                <a:latin typeface="Work Sans Light" pitchFamily="2" charset="0"/>
              </a:rPr>
              <a:t>: </a:t>
            </a:r>
            <a:r>
              <a:rPr lang="es-ES" sz="2000" dirty="0">
                <a:latin typeface="Work Sans Light" pitchFamily="2" charset="0"/>
              </a:rPr>
              <a:t>Ayudan a visualizar y validar requisitos antes del desarrollo.</a:t>
            </a:r>
          </a:p>
          <a:p>
            <a:pPr marL="342900" indent="-342900" algn="just">
              <a:buFont typeface="Arial" panose="020B0604020202020204" pitchFamily="34" charset="0"/>
              <a:buChar char="•"/>
            </a:pPr>
            <a:r>
              <a:rPr lang="es-ES" sz="2000" b="1" dirty="0">
                <a:latin typeface="Work Sans Light" pitchFamily="2" charset="0"/>
              </a:rPr>
              <a:t>Historias de usuario: </a:t>
            </a:r>
            <a:r>
              <a:rPr lang="es-ES" sz="2000" dirty="0">
                <a:latin typeface="Work Sans Light" pitchFamily="2" charset="0"/>
              </a:rPr>
              <a:t>Definen las funcionalidades desde la perspectiva del usuario final, facilitando la priorización de tareas.</a:t>
            </a:r>
          </a:p>
        </p:txBody>
      </p:sp>
    </p:spTree>
    <p:extLst>
      <p:ext uri="{BB962C8B-B14F-4D97-AF65-F5344CB8AC3E}">
        <p14:creationId xmlns:p14="http://schemas.microsoft.com/office/powerpoint/2010/main" val="2641090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cstate="email">
            <a:extLst>
              <a:ext uri="{28A0092B-C50C-407E-A947-70E740481C1C}">
                <a14:useLocalDpi xmlns:a14="http://schemas.microsoft.com/office/drawing/2010/main"/>
              </a:ext>
            </a:extLst>
          </a:blip>
          <a:stretch>
            <a:fillRect/>
          </a:stretch>
        </a:blipFill>
        <a:effectLst/>
      </p:bgPr>
    </p:bg>
    <p:spTree>
      <p:nvGrpSpPr>
        <p:cNvPr id="1" name="">
          <a:extLst>
            <a:ext uri="{FF2B5EF4-FFF2-40B4-BE49-F238E27FC236}">
              <a16:creationId xmlns:a16="http://schemas.microsoft.com/office/drawing/2014/main" id="{CE229061-229B-0C47-71DD-4EEDA7C3D93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269745A-7CF9-4B6E-A0D4-88632FC36E9D}"/>
              </a:ext>
            </a:extLst>
          </p:cNvPr>
          <p:cNvSpPr txBox="1">
            <a:spLocks/>
          </p:cNvSpPr>
          <p:nvPr/>
        </p:nvSpPr>
        <p:spPr>
          <a:xfrm>
            <a:off x="456236" y="457723"/>
            <a:ext cx="10515600" cy="67659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O" dirty="0">
                <a:solidFill>
                  <a:schemeClr val="tx1">
                    <a:lumMod val="95000"/>
                    <a:lumOff val="5000"/>
                  </a:schemeClr>
                </a:solidFill>
                <a:latin typeface="Work Sans Medium" pitchFamily="2" charset="77"/>
              </a:rPr>
              <a:t>Importancia de lo Requisitos</a:t>
            </a:r>
          </a:p>
        </p:txBody>
      </p:sp>
      <p:sp>
        <p:nvSpPr>
          <p:cNvPr id="4" name="CuadroTexto 3">
            <a:extLst>
              <a:ext uri="{FF2B5EF4-FFF2-40B4-BE49-F238E27FC236}">
                <a16:creationId xmlns:a16="http://schemas.microsoft.com/office/drawing/2014/main" id="{17E0BA88-91D6-0FA8-20DA-FD5E06A11428}"/>
              </a:ext>
            </a:extLst>
          </p:cNvPr>
          <p:cNvSpPr txBox="1"/>
          <p:nvPr/>
        </p:nvSpPr>
        <p:spPr>
          <a:xfrm>
            <a:off x="456236" y="1499587"/>
            <a:ext cx="11560172" cy="3170099"/>
          </a:xfrm>
          <a:prstGeom prst="rect">
            <a:avLst/>
          </a:prstGeom>
          <a:noFill/>
        </p:spPr>
        <p:txBody>
          <a:bodyPr wrap="square">
            <a:spAutoFit/>
          </a:bodyPr>
          <a:lstStyle/>
          <a:p>
            <a:pPr algn="just"/>
            <a:r>
              <a:rPr lang="es-ES" sz="2000" b="1" dirty="0">
                <a:latin typeface="Work Sans Light" pitchFamily="2" charset="0"/>
              </a:rPr>
              <a:t>Impacto de una Mala Gestión de Requisitos</a:t>
            </a:r>
          </a:p>
          <a:p>
            <a:pPr algn="just"/>
            <a:endParaRPr lang="es-ES" sz="2000" b="1" dirty="0">
              <a:latin typeface="Work Sans Light" pitchFamily="2" charset="0"/>
            </a:endParaRPr>
          </a:p>
          <a:p>
            <a:pPr algn="just"/>
            <a:r>
              <a:rPr lang="es-ES" sz="2000" dirty="0">
                <a:latin typeface="Work Sans Light" pitchFamily="2" charset="0"/>
              </a:rPr>
              <a:t>No identificar correctamente los requisitos puede traer consecuencias negativas como:</a:t>
            </a:r>
          </a:p>
          <a:p>
            <a:pPr algn="just"/>
            <a:endParaRPr lang="es-ES" sz="2000" dirty="0">
              <a:latin typeface="Work Sans Light" pitchFamily="2" charset="0"/>
            </a:endParaRPr>
          </a:p>
          <a:p>
            <a:pPr marL="342900" indent="-342900" algn="just">
              <a:buFont typeface="Arial" panose="020B0604020202020204" pitchFamily="34" charset="0"/>
              <a:buChar char="•"/>
            </a:pPr>
            <a:r>
              <a:rPr lang="es-ES" sz="2000" dirty="0">
                <a:latin typeface="Work Sans Light" pitchFamily="2" charset="0"/>
              </a:rPr>
              <a:t>Desarrollo de funcionalidades innecesarias o que no cumplen con las necesidades reales del usuario.</a:t>
            </a:r>
          </a:p>
          <a:p>
            <a:pPr marL="342900" indent="-342900" algn="just">
              <a:buFont typeface="Arial" panose="020B0604020202020204" pitchFamily="34" charset="0"/>
              <a:buChar char="•"/>
            </a:pPr>
            <a:r>
              <a:rPr lang="es-ES" sz="2000" dirty="0">
                <a:latin typeface="Work Sans Light" pitchFamily="2" charset="0"/>
              </a:rPr>
              <a:t>Incremento de costos y tiempos debido a cambios constantes en el proyecto.</a:t>
            </a:r>
          </a:p>
          <a:p>
            <a:pPr marL="342900" indent="-342900" algn="just">
              <a:buFont typeface="Arial" panose="020B0604020202020204" pitchFamily="34" charset="0"/>
              <a:buChar char="•"/>
            </a:pPr>
            <a:r>
              <a:rPr lang="es-ES" sz="2000" dirty="0">
                <a:latin typeface="Work Sans Light" pitchFamily="2" charset="0"/>
              </a:rPr>
              <a:t>Baja aceptación del software por parte de los usuarios finales.</a:t>
            </a:r>
          </a:p>
          <a:p>
            <a:pPr marL="342900" indent="-342900" algn="just">
              <a:buFont typeface="Arial" panose="020B0604020202020204" pitchFamily="34" charset="0"/>
              <a:buChar char="•"/>
            </a:pPr>
            <a:r>
              <a:rPr lang="es-ES" sz="2000" dirty="0">
                <a:latin typeface="Work Sans Light" pitchFamily="2" charset="0"/>
              </a:rPr>
              <a:t>Problemas de rendimiento, escalabilidad o seguridad si no se contemplaron requisitos no funcionales desde el inicio.</a:t>
            </a:r>
          </a:p>
        </p:txBody>
      </p:sp>
    </p:spTree>
    <p:extLst>
      <p:ext uri="{BB962C8B-B14F-4D97-AF65-F5344CB8AC3E}">
        <p14:creationId xmlns:p14="http://schemas.microsoft.com/office/powerpoint/2010/main" val="2106725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cstate="email">
            <a:extLst>
              <a:ext uri="{28A0092B-C50C-407E-A947-70E740481C1C}">
                <a14:useLocalDpi xmlns:a14="http://schemas.microsoft.com/office/drawing/2010/main"/>
              </a:ext>
            </a:extLst>
          </a:blip>
          <a:stretch>
            <a:fillRect/>
          </a:stretch>
        </a:blipFill>
        <a:effectLst/>
      </p:bgPr>
    </p:bg>
    <p:spTree>
      <p:nvGrpSpPr>
        <p:cNvPr id="1" name="">
          <a:extLst>
            <a:ext uri="{FF2B5EF4-FFF2-40B4-BE49-F238E27FC236}">
              <a16:creationId xmlns:a16="http://schemas.microsoft.com/office/drawing/2014/main" id="{A81FACAC-F5BE-973F-5C46-11DCC13AA99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AFC8ED8-89D0-A9B4-AF9C-44CE9EDA184C}"/>
              </a:ext>
            </a:extLst>
          </p:cNvPr>
          <p:cNvSpPr txBox="1">
            <a:spLocks/>
          </p:cNvSpPr>
          <p:nvPr/>
        </p:nvSpPr>
        <p:spPr>
          <a:xfrm>
            <a:off x="456236" y="457723"/>
            <a:ext cx="10515600" cy="67659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O" dirty="0">
                <a:solidFill>
                  <a:schemeClr val="tx1">
                    <a:lumMod val="95000"/>
                    <a:lumOff val="5000"/>
                  </a:schemeClr>
                </a:solidFill>
                <a:latin typeface="Work Sans Medium" pitchFamily="2" charset="77"/>
              </a:rPr>
              <a:t>Aprendizaje colaborativo y video</a:t>
            </a:r>
          </a:p>
        </p:txBody>
      </p:sp>
      <p:sp>
        <p:nvSpPr>
          <p:cNvPr id="4" name="CuadroTexto 3">
            <a:extLst>
              <a:ext uri="{FF2B5EF4-FFF2-40B4-BE49-F238E27FC236}">
                <a16:creationId xmlns:a16="http://schemas.microsoft.com/office/drawing/2014/main" id="{FAA4AF67-4E22-1CE8-2475-A676990D75AE}"/>
              </a:ext>
            </a:extLst>
          </p:cNvPr>
          <p:cNvSpPr txBox="1"/>
          <p:nvPr/>
        </p:nvSpPr>
        <p:spPr>
          <a:xfrm>
            <a:off x="456236" y="1499587"/>
            <a:ext cx="11560172" cy="3170099"/>
          </a:xfrm>
          <a:prstGeom prst="rect">
            <a:avLst/>
          </a:prstGeom>
          <a:noFill/>
        </p:spPr>
        <p:txBody>
          <a:bodyPr wrap="square">
            <a:spAutoFit/>
          </a:bodyPr>
          <a:lstStyle/>
          <a:p>
            <a:pPr marL="342900" indent="-342900" algn="just">
              <a:buFont typeface="Arial" panose="020B0604020202020204" pitchFamily="34" charset="0"/>
              <a:buChar char="•"/>
            </a:pPr>
            <a:r>
              <a:rPr lang="es-ES" sz="2000" dirty="0">
                <a:latin typeface="Work Sans Light" pitchFamily="2" charset="0"/>
              </a:rPr>
              <a:t>Cada aprendiz deberá visualizar y analizar los videos: “Especificaciones de Software:  Introducción” que encuentran en el link: https://www.youtube.com/watch?v=8AwMjIQUWFw  y “Diagramas para la especificación y análisis de requisitos:  introducción”, en el link:  https://www.youtube.com/watch?v=N1zFo2-dmkU&amp;t=7s</a:t>
            </a:r>
          </a:p>
          <a:p>
            <a:pPr algn="just"/>
            <a:endParaRPr lang="es-ES" sz="2000" dirty="0">
              <a:latin typeface="Work Sans Light" pitchFamily="2" charset="0"/>
            </a:endParaRPr>
          </a:p>
          <a:p>
            <a:pPr marL="342900" indent="-342900" algn="just">
              <a:buFont typeface="Arial" panose="020B0604020202020204" pitchFamily="34" charset="0"/>
              <a:buChar char="•"/>
            </a:pPr>
            <a:r>
              <a:rPr lang="es-ES" sz="2000" dirty="0">
                <a:latin typeface="Work Sans Light" pitchFamily="2" charset="0"/>
              </a:rPr>
              <a:t>Una vez analizados los videos cada equipo de proyecto debe reflexionan sobre los siguientes enunciados.</a:t>
            </a:r>
          </a:p>
          <a:p>
            <a:pPr marL="342900" indent="-342900" algn="just">
              <a:buFont typeface="Arial" panose="020B0604020202020204" pitchFamily="34" charset="0"/>
              <a:buChar char="•"/>
            </a:pPr>
            <a:endParaRPr lang="es-ES" sz="2000" dirty="0">
              <a:latin typeface="Work Sans Light" pitchFamily="2" charset="0"/>
            </a:endParaRPr>
          </a:p>
          <a:p>
            <a:pPr marL="342900" indent="-342900" algn="just">
              <a:buFont typeface="Arial" panose="020B0604020202020204" pitchFamily="34" charset="0"/>
              <a:buChar char="•"/>
            </a:pPr>
            <a:r>
              <a:rPr lang="es-ES" sz="2000" dirty="0">
                <a:latin typeface="Work Sans Light" pitchFamily="2" charset="0"/>
              </a:rPr>
              <a:t>Cada equipo de proyecto socializará la actividad realizada</a:t>
            </a:r>
          </a:p>
          <a:p>
            <a:pPr algn="just"/>
            <a:endParaRPr lang="es-ES" sz="2000" dirty="0">
              <a:latin typeface="Work Sans Light" pitchFamily="2" charset="0"/>
            </a:endParaRPr>
          </a:p>
        </p:txBody>
      </p:sp>
    </p:spTree>
    <p:extLst>
      <p:ext uri="{BB962C8B-B14F-4D97-AF65-F5344CB8AC3E}">
        <p14:creationId xmlns:p14="http://schemas.microsoft.com/office/powerpoint/2010/main" val="366826604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3434</TotalTime>
  <Words>1017</Words>
  <Application>Microsoft Office PowerPoint</Application>
  <PresentationFormat>Panorámica</PresentationFormat>
  <Paragraphs>74</Paragraphs>
  <Slides>12</Slides>
  <Notes>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12</vt:i4>
      </vt:variant>
    </vt:vector>
  </HeadingPairs>
  <TitlesOfParts>
    <vt:vector size="19" baseType="lpstr">
      <vt:lpstr>Arial</vt:lpstr>
      <vt:lpstr>Calibri</vt:lpstr>
      <vt:lpstr>Calibri Light</vt:lpstr>
      <vt:lpstr>Work Sans</vt:lpstr>
      <vt:lpstr>Work Sans Light</vt:lpstr>
      <vt:lpstr>Work Sans Medium</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Jorge Enrique Pedraza Sanchez</dc:creator>
  <cp:lastModifiedBy>Jorge Bolaños</cp:lastModifiedBy>
  <cp:revision>43</cp:revision>
  <dcterms:created xsi:type="dcterms:W3CDTF">2020-10-01T23:51:28Z</dcterms:created>
  <dcterms:modified xsi:type="dcterms:W3CDTF">2025-02-19T14:36:17Z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299739c-ad3d-4908-806e-4d91151a6e13_Enabled">
    <vt:lpwstr>true</vt:lpwstr>
  </property>
  <property fmtid="{D5CDD505-2E9C-101B-9397-08002B2CF9AE}" pid="3" name="MSIP_Label_1299739c-ad3d-4908-806e-4d91151a6e13_Method">
    <vt:lpwstr>Standard</vt:lpwstr>
  </property>
  <property fmtid="{D5CDD505-2E9C-101B-9397-08002B2CF9AE}" pid="4" name="MSIP_Label_1299739c-ad3d-4908-806e-4d91151a6e13_Name">
    <vt:lpwstr>All Employees (Unrestricted)</vt:lpwstr>
  </property>
  <property fmtid="{D5CDD505-2E9C-101B-9397-08002B2CF9AE}" pid="5" name="MSIP_Label_1299739c-ad3d-4908-806e-4d91151a6e13_SiteId">
    <vt:lpwstr>cbc2c381-2f2e-4d93-91d1-506c9316ace7</vt:lpwstr>
  </property>
  <property fmtid="{D5CDD505-2E9C-101B-9397-08002B2CF9AE}" pid="6" name="MSIP_Label_1299739c-ad3d-4908-806e-4d91151a6e13_ContentBits">
    <vt:lpwstr>0</vt:lpwstr>
  </property>
  <property fmtid="{D5CDD505-2E9C-101B-9397-08002B2CF9AE}" pid="7" name="MSIP_Label_1299739c-ad3d-4908-806e-4d91151a6e13_SetDate">
    <vt:lpwstr>2022-08-12T19:17:55Z</vt:lpwstr>
  </property>
  <property fmtid="{D5CDD505-2E9C-101B-9397-08002B2CF9AE}" pid="8" name="MSIP_Label_1299739c-ad3d-4908-806e-4d91151a6e13_ActionId">
    <vt:lpwstr>8c6bc714-34a9-4b82-914e-50b1377a2da4</vt:lpwstr>
  </property>
</Properties>
</file>